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1.xml" ContentType="application/vnd.openxmlformats-officedocument.drawingml.chart+xml"/>
  <Override PartName="/ppt/notesSlides/notesSlide3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8" r:id="rId2"/>
    <p:sldId id="336" r:id="rId3"/>
    <p:sldId id="367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435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405" r:id="rId25"/>
    <p:sldId id="388" r:id="rId26"/>
    <p:sldId id="389" r:id="rId27"/>
    <p:sldId id="406" r:id="rId28"/>
    <p:sldId id="390" r:id="rId29"/>
    <p:sldId id="391" r:id="rId30"/>
    <p:sldId id="392" r:id="rId31"/>
    <p:sldId id="393" r:id="rId32"/>
    <p:sldId id="394" r:id="rId33"/>
    <p:sldId id="395" r:id="rId34"/>
    <p:sldId id="397" r:id="rId35"/>
    <p:sldId id="398" r:id="rId36"/>
    <p:sldId id="399" r:id="rId37"/>
    <p:sldId id="400" r:id="rId38"/>
    <p:sldId id="401" r:id="rId39"/>
    <p:sldId id="407" r:id="rId40"/>
    <p:sldId id="409" r:id="rId41"/>
    <p:sldId id="410" r:id="rId42"/>
    <p:sldId id="452" r:id="rId43"/>
    <p:sldId id="411" r:id="rId44"/>
    <p:sldId id="412" r:id="rId45"/>
    <p:sldId id="413" r:id="rId46"/>
    <p:sldId id="414" r:id="rId47"/>
    <p:sldId id="415" r:id="rId48"/>
    <p:sldId id="416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FFFF00"/>
    <a:srgbClr val="CCCCFF"/>
    <a:srgbClr val="E2B700"/>
    <a:srgbClr val="1F354D"/>
    <a:srgbClr val="00863D"/>
    <a:srgbClr val="009242"/>
    <a:srgbClr val="0000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3961" autoAdjust="0"/>
  </p:normalViewPr>
  <p:slideViewPr>
    <p:cSldViewPr snapToGrid="0"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9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omant\CALIDAD%202014\SANDRA%20GARCIA\Aval%20Ciudadano\COMPARATIVO%2016_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omant\CALIDAD%202014\SANDRA%20GARCIA\Aval%20Ciudadano\COMPARATIVO%2016_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Sem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Candidatos</c:v>
                </c:pt>
                <c:pt idx="1">
                  <c:v>Nivel I</c:v>
                </c:pt>
                <c:pt idx="2">
                  <c:v>Nivel II</c:v>
                </c:pt>
                <c:pt idx="3">
                  <c:v>Nivel III</c:v>
                </c:pt>
                <c:pt idx="4">
                  <c:v>Total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</c:v>
                </c:pt>
                <c:pt idx="1">
                  <c:v>60</c:v>
                </c:pt>
                <c:pt idx="2">
                  <c:v>30</c:v>
                </c:pt>
                <c:pt idx="3">
                  <c:v>14</c:v>
                </c:pt>
                <c:pt idx="4">
                  <c:v>108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1er Sem 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Candidatos</c:v>
                </c:pt>
                <c:pt idx="1">
                  <c:v>Nivel I</c:v>
                </c:pt>
                <c:pt idx="2">
                  <c:v>Nivel II</c:v>
                </c:pt>
                <c:pt idx="3">
                  <c:v>Nivel III</c:v>
                </c:pt>
                <c:pt idx="4">
                  <c:v>Total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</c:v>
                </c:pt>
                <c:pt idx="1">
                  <c:v>57</c:v>
                </c:pt>
                <c:pt idx="2">
                  <c:v>32</c:v>
                </c:pt>
                <c:pt idx="3">
                  <c:v>16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0592"/>
        <c:axId val="16916480"/>
      </c:barChart>
      <c:catAx>
        <c:axId val="1691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16480"/>
        <c:crosses val="autoZero"/>
        <c:auto val="1"/>
        <c:lblAlgn val="ctr"/>
        <c:lblOffset val="100"/>
        <c:noMultiLvlLbl val="0"/>
      </c:catAx>
      <c:valAx>
        <c:axId val="1691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1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914698748332496"/>
          <c:y val="0.16289201650494328"/>
          <c:w val="0.35895888013998389"/>
          <c:h val="0.192605071992210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2">
              <a:lumMod val="75000"/>
            </a:schemeClr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Médicos mexicanos</c:v>
                </c:pt>
                <c:pt idx="1">
                  <c:v>Médicos extranjeros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148</c:v>
                </c:pt>
                <c:pt idx="1">
                  <c:v>10</c:v>
                </c:pt>
                <c:pt idx="2">
                  <c:v>158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Jun 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Médicos mexicanos</c:v>
                </c:pt>
                <c:pt idx="1">
                  <c:v>Médicos extranjeros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153</c:v>
                </c:pt>
                <c:pt idx="1">
                  <c:v>21</c:v>
                </c:pt>
                <c:pt idx="2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3"/>
        <c:axId val="34006528"/>
        <c:axId val="34008064"/>
      </c:barChart>
      <c:catAx>
        <c:axId val="340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34008064"/>
        <c:crosses val="autoZero"/>
        <c:auto val="1"/>
        <c:lblAlgn val="ctr"/>
        <c:lblOffset val="100"/>
        <c:noMultiLvlLbl val="0"/>
      </c:catAx>
      <c:valAx>
        <c:axId val="3400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34006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5566843605067E-2"/>
          <c:y val="5.8409935478812416E-2"/>
          <c:w val="0.89536811241315362"/>
          <c:h val="0.67077761776950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Preconsultas</c:v>
                </c:pt>
                <c:pt idx="1">
                  <c:v>Consultas de primera vez</c:v>
                </c:pt>
                <c:pt idx="2">
                  <c:v>Consultas subsecuentes</c:v>
                </c:pt>
                <c:pt idx="3">
                  <c:v>Total Consulta Externa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2430</c:v>
                </c:pt>
                <c:pt idx="1">
                  <c:v>2165</c:v>
                </c:pt>
                <c:pt idx="2">
                  <c:v>54805</c:v>
                </c:pt>
                <c:pt idx="3">
                  <c:v>59400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Jun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Preconsultas</c:v>
                </c:pt>
                <c:pt idx="1">
                  <c:v>Consultas de primera vez</c:v>
                </c:pt>
                <c:pt idx="2">
                  <c:v>Consultas subsecuentes</c:v>
                </c:pt>
                <c:pt idx="3">
                  <c:v>Total Consulta Externa</c:v>
                </c:pt>
              </c:strCache>
            </c:strRef>
          </c:cat>
          <c:val>
            <c:numRef>
              <c:f>Hoja1!$C$2:$C$5</c:f>
              <c:numCache>
                <c:formatCode>#,##0</c:formatCode>
                <c:ptCount val="4"/>
                <c:pt idx="0">
                  <c:v>1487</c:v>
                </c:pt>
                <c:pt idx="1">
                  <c:v>1263</c:v>
                </c:pt>
                <c:pt idx="2">
                  <c:v>51600</c:v>
                </c:pt>
                <c:pt idx="3">
                  <c:v>54350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3"/>
        <c:axId val="34752000"/>
        <c:axId val="34753536"/>
      </c:barChart>
      <c:catAx>
        <c:axId val="347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753536"/>
        <c:crosses val="autoZero"/>
        <c:auto val="1"/>
        <c:lblAlgn val="ctr"/>
        <c:lblOffset val="100"/>
        <c:noMultiLvlLbl val="0"/>
      </c:catAx>
      <c:valAx>
        <c:axId val="3475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7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26455202272306"/>
          <c:y val="0.15625189321100721"/>
          <c:w val="0.16314142199523821"/>
          <c:h val="0.22322320884849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45566843605067E-2"/>
          <c:y val="5.8409935478812416E-2"/>
          <c:w val="0.89536811241315362"/>
          <c:h val="0.67433931846430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Consultas de Urgencias</c:v>
                </c:pt>
              </c:strCache>
            </c:strRef>
          </c:cat>
          <c:val>
            <c:numRef>
              <c:f>Hoja1!$B$2</c:f>
              <c:numCache>
                <c:formatCode>#,##0</c:formatCode>
                <c:ptCount val="1"/>
                <c:pt idx="0">
                  <c:v>8919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Jun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Consultas de Urgencias</c:v>
                </c:pt>
              </c:strCache>
            </c:strRef>
          </c:cat>
          <c:val>
            <c:numRef>
              <c:f>Hoja1!$C$2</c:f>
              <c:numCache>
                <c:formatCode>#,##0</c:formatCode>
                <c:ptCount val="1"/>
                <c:pt idx="0">
                  <c:v>8310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3"/>
        <c:axId val="34409856"/>
        <c:axId val="34411648"/>
      </c:barChart>
      <c:catAx>
        <c:axId val="34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2"/>
                </a:solidFill>
              </a:defRPr>
            </a:pPr>
            <a:endParaRPr lang="es-MX"/>
          </a:p>
        </c:txPr>
        <c:crossAx val="34411648"/>
        <c:crosses val="autoZero"/>
        <c:auto val="1"/>
        <c:lblAlgn val="ctr"/>
        <c:lblOffset val="100"/>
        <c:noMultiLvlLbl val="0"/>
      </c:catAx>
      <c:valAx>
        <c:axId val="3441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2"/>
                </a:solidFill>
              </a:defRPr>
            </a:pPr>
            <a:endParaRPr lang="es-MX"/>
          </a:p>
        </c:txPr>
        <c:crossAx val="34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>
                <a:solidFill>
                  <a:schemeClr val="tx2"/>
                </a:solidFill>
              </a:rPr>
              <a:t>Motivo de Egreso 2018</a:t>
            </a:r>
          </a:p>
        </c:rich>
      </c:tx>
      <c:layout/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2826902112571"/>
          <c:y val="0.24613538244472577"/>
          <c:w val="0.42551729414915473"/>
          <c:h val="0.7183291566152207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Motivo de egreso</c:v>
                </c:pt>
              </c:strCache>
            </c:strRef>
          </c:tx>
          <c:spPr>
            <a:solidFill>
              <a:srgbClr val="007FDE"/>
            </a:solidFill>
          </c:spPr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Lbls>
            <c:dLbl>
              <c:idx val="1"/>
              <c:layout>
                <c:manualLayout>
                  <c:x val="-9.0762383759379381E-2"/>
                  <c:y val="-1.3376143806853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30380533923826E-2"/>
                  <c:y val="-5.4601451666819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896111922286394"/>
                  <c:y val="-3.67022450658304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Mejoría</c:v>
                </c:pt>
                <c:pt idx="1">
                  <c:v>Defunción</c:v>
                </c:pt>
                <c:pt idx="2">
                  <c:v>Alta voluntaria</c:v>
                </c:pt>
                <c:pt idx="3">
                  <c:v>Otro motivo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0.92559999999999998</c:v>
                </c:pt>
                <c:pt idx="1">
                  <c:v>5.7000000000000023E-2</c:v>
                </c:pt>
                <c:pt idx="2">
                  <c:v>8.9000000000000207E-3</c:v>
                </c:pt>
                <c:pt idx="3">
                  <c:v>8.5000000000000006E-3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66581980249756"/>
          <c:y val="0.36902102979345075"/>
          <c:w val="0.31830979757241801"/>
          <c:h val="0.45670656017987354"/>
        </c:manualLayout>
      </c:layout>
      <c:overlay val="0"/>
      <c:txPr>
        <a:bodyPr rot="0" vert="horz"/>
        <a:lstStyle/>
        <a:p>
          <a:pPr>
            <a:defRPr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Mayor</c:v>
                </c:pt>
                <c:pt idx="1">
                  <c:v>Menor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558</c:v>
                </c:pt>
                <c:pt idx="1">
                  <c:v>381</c:v>
                </c:pt>
                <c:pt idx="2">
                  <c:v>939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Mayor</c:v>
                </c:pt>
                <c:pt idx="1">
                  <c:v>Menor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563</c:v>
                </c:pt>
                <c:pt idx="1">
                  <c:v>293</c:v>
                </c:pt>
                <c:pt idx="2">
                  <c:v>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34913664"/>
        <c:axId val="34919552"/>
      </c:barChart>
      <c:catAx>
        <c:axId val="349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919552"/>
        <c:crosses val="autoZero"/>
        <c:auto val="1"/>
        <c:lblAlgn val="ctr"/>
        <c:lblOffset val="100"/>
        <c:noMultiLvlLbl val="0"/>
      </c:catAx>
      <c:valAx>
        <c:axId val="349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9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Diagnósticos</c:v>
                </c:pt>
                <c:pt idx="1">
                  <c:v>Terapéuticos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 formatCode="General">
                  <c:v>706</c:v>
                </c:pt>
                <c:pt idx="1">
                  <c:v>1299</c:v>
                </c:pt>
                <c:pt idx="2">
                  <c:v>2005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Diagnósticos</c:v>
                </c:pt>
                <c:pt idx="1">
                  <c:v>Terapéuticos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 formatCode="General">
                  <c:v>761</c:v>
                </c:pt>
                <c:pt idx="1">
                  <c:v>1275</c:v>
                </c:pt>
                <c:pt idx="2">
                  <c:v>2036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5"/>
        <c:axId val="35044736"/>
        <c:axId val="35050624"/>
      </c:barChart>
      <c:catAx>
        <c:axId val="350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5050624"/>
        <c:crosses val="autoZero"/>
        <c:auto val="1"/>
        <c:lblAlgn val="ctr"/>
        <c:lblOffset val="100"/>
        <c:noMultiLvlLbl val="0"/>
      </c:catAx>
      <c:valAx>
        <c:axId val="350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50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Cirugía</c:v>
                </c:pt>
                <c:pt idx="1">
                  <c:v>Hemodinámica</c:v>
                </c:pt>
                <c:pt idx="2">
                  <c:v>Hospitalización</c:v>
                </c:pt>
                <c:pt idx="3">
                  <c:v>Electrofisiología /ECTE</c:v>
                </c:pt>
                <c:pt idx="4">
                  <c:v>Resonancia magnética</c:v>
                </c:pt>
                <c:pt idx="5">
                  <c:v>Tomografía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815</c:v>
                </c:pt>
                <c:pt idx="1">
                  <c:v>518</c:v>
                </c:pt>
                <c:pt idx="2">
                  <c:v>299</c:v>
                </c:pt>
                <c:pt idx="3">
                  <c:v>71</c:v>
                </c:pt>
                <c:pt idx="4">
                  <c:v>2</c:v>
                </c:pt>
                <c:pt idx="5">
                  <c:v>4</c:v>
                </c:pt>
                <c:pt idx="6">
                  <c:v>460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Cirugía</c:v>
                </c:pt>
                <c:pt idx="1">
                  <c:v>Hemodinámica</c:v>
                </c:pt>
                <c:pt idx="2">
                  <c:v>Hospitalización</c:v>
                </c:pt>
                <c:pt idx="3">
                  <c:v>Electrofisiología /ECTE</c:v>
                </c:pt>
                <c:pt idx="4">
                  <c:v>Resonancia magnética</c:v>
                </c:pt>
                <c:pt idx="5">
                  <c:v>Tomografía</c:v>
                </c:pt>
                <c:pt idx="6">
                  <c:v>Otros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737</c:v>
                </c:pt>
                <c:pt idx="1">
                  <c:v>584</c:v>
                </c:pt>
                <c:pt idx="2">
                  <c:v>294</c:v>
                </c:pt>
                <c:pt idx="3">
                  <c:v>128</c:v>
                </c:pt>
                <c:pt idx="4">
                  <c:v>4</c:v>
                </c:pt>
                <c:pt idx="5">
                  <c:v>15</c:v>
                </c:pt>
                <c:pt idx="6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"/>
        <c:axId val="35126272"/>
        <c:axId val="64754432"/>
      </c:barChart>
      <c:catAx>
        <c:axId val="3512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64754432"/>
        <c:crosses val="autoZero"/>
        <c:auto val="1"/>
        <c:lblAlgn val="ctr"/>
        <c:lblOffset val="100"/>
        <c:noMultiLvlLbl val="0"/>
      </c:catAx>
      <c:valAx>
        <c:axId val="647544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512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882990551740237"/>
          <c:y val="0.61819123140442112"/>
          <c:w val="0.19969776461206143"/>
          <c:h val="0.12834602529654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4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Intervenciones de alto costo</a:t>
            </a:r>
          </a:p>
          <a:p>
            <a:pPr>
              <a:defRPr lang="es-ES" sz="144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(Procedimientos Relevantes)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Estudios electrofisiológicos</c:v>
                </c:pt>
                <c:pt idx="1">
                  <c:v>Ablaciones</c:v>
                </c:pt>
                <c:pt idx="2">
                  <c:v>Ablación con Carto 3</c:v>
                </c:pt>
                <c:pt idx="3">
                  <c:v>Ablación con Ensite</c:v>
                </c:pt>
                <c:pt idx="4">
                  <c:v>Crioablación</c:v>
                </c:pt>
                <c:pt idx="5">
                  <c:v>Implantación de marcapasos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</c:v>
                </c:pt>
                <c:pt idx="1">
                  <c:v>112</c:v>
                </c:pt>
                <c:pt idx="2">
                  <c:v>35</c:v>
                </c:pt>
                <c:pt idx="3">
                  <c:v>11</c:v>
                </c:pt>
                <c:pt idx="4">
                  <c:v>4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Estudios electrofisiológicos</c:v>
                </c:pt>
                <c:pt idx="1">
                  <c:v>Ablaciones</c:v>
                </c:pt>
                <c:pt idx="2">
                  <c:v>Ablación con Carto 3</c:v>
                </c:pt>
                <c:pt idx="3">
                  <c:v>Ablación con Ensite</c:v>
                </c:pt>
                <c:pt idx="4">
                  <c:v>Crioablación</c:v>
                </c:pt>
                <c:pt idx="5">
                  <c:v>Implantación de marcapasos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8</c:v>
                </c:pt>
                <c:pt idx="1">
                  <c:v>86</c:v>
                </c:pt>
                <c:pt idx="2">
                  <c:v>51</c:v>
                </c:pt>
                <c:pt idx="3">
                  <c:v>10</c:v>
                </c:pt>
                <c:pt idx="4">
                  <c:v>2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5"/>
        <c:axId val="34140928"/>
        <c:axId val="34142464"/>
      </c:barChart>
      <c:catAx>
        <c:axId val="3414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142464"/>
        <c:crosses val="autoZero"/>
        <c:auto val="1"/>
        <c:lblAlgn val="ctr"/>
        <c:lblOffset val="100"/>
        <c:noMultiLvlLbl val="0"/>
      </c:catAx>
      <c:valAx>
        <c:axId val="341424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1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53159112261883"/>
          <c:y val="0.44522445619573126"/>
          <c:w val="0.21846840887737998"/>
          <c:h val="0.13018331723794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4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Procedimientos Relevantes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Pacientes con Diálisis Peritoneal</c:v>
                </c:pt>
                <c:pt idx="1">
                  <c:v>Pacientes con Hemodiálisis</c:v>
                </c:pt>
                <c:pt idx="2">
                  <c:v>Biopsias</c:v>
                </c:pt>
                <c:pt idx="3">
                  <c:v>Cateter de Hemodiálisis</c:v>
                </c:pt>
                <c:pt idx="4">
                  <c:v>Trasplantes Donador Cadavérico</c:v>
                </c:pt>
                <c:pt idx="5">
                  <c:v>Trasplantes Donador Vivo</c:v>
                </c:pt>
                <c:pt idx="6">
                  <c:v>Filtraciones Glomerulares</c:v>
                </c:pt>
                <c:pt idx="7">
                  <c:v>Monitoreo Ambulatorio de TA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154</c:v>
                </c:pt>
                <c:pt idx="1">
                  <c:v>193</c:v>
                </c:pt>
                <c:pt idx="2">
                  <c:v>114</c:v>
                </c:pt>
                <c:pt idx="3">
                  <c:v>120</c:v>
                </c:pt>
                <c:pt idx="4">
                  <c:v>11</c:v>
                </c:pt>
                <c:pt idx="5">
                  <c:v>9</c:v>
                </c:pt>
                <c:pt idx="6">
                  <c:v>4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Pacientes con Diálisis Peritoneal</c:v>
                </c:pt>
                <c:pt idx="1">
                  <c:v>Pacientes con Hemodiálisis</c:v>
                </c:pt>
                <c:pt idx="2">
                  <c:v>Biopsias</c:v>
                </c:pt>
                <c:pt idx="3">
                  <c:v>Cateter de Hemodiálisis</c:v>
                </c:pt>
                <c:pt idx="4">
                  <c:v>Trasplantes Donador Cadavérico</c:v>
                </c:pt>
                <c:pt idx="5">
                  <c:v>Trasplantes Donador Vivo</c:v>
                </c:pt>
                <c:pt idx="6">
                  <c:v>Filtraciones Glomerulares</c:v>
                </c:pt>
                <c:pt idx="7">
                  <c:v>Monitoreo Ambulatorio de TA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212</c:v>
                </c:pt>
                <c:pt idx="1">
                  <c:v>191</c:v>
                </c:pt>
                <c:pt idx="2">
                  <c:v>122</c:v>
                </c:pt>
                <c:pt idx="3">
                  <c:v>188</c:v>
                </c:pt>
                <c:pt idx="4">
                  <c:v>7</c:v>
                </c:pt>
                <c:pt idx="5">
                  <c:v>6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124025088"/>
        <c:axId val="124043264"/>
      </c:barChart>
      <c:catAx>
        <c:axId val="124025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4043264"/>
        <c:crosses val="autoZero"/>
        <c:auto val="1"/>
        <c:lblAlgn val="ctr"/>
        <c:lblOffset val="100"/>
        <c:noMultiLvlLbl val="0"/>
      </c:catAx>
      <c:valAx>
        <c:axId val="1240432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240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Donadores</c:v>
                </c:pt>
                <c:pt idx="1">
                  <c:v>Unidades recolectadas</c:v>
                </c:pt>
                <c:pt idx="2">
                  <c:v>Hemocomponentes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7176</c:v>
                </c:pt>
                <c:pt idx="1">
                  <c:v>4862</c:v>
                </c:pt>
                <c:pt idx="2">
                  <c:v>17934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Donadores</c:v>
                </c:pt>
                <c:pt idx="1">
                  <c:v>Unidades recolectadas</c:v>
                </c:pt>
                <c:pt idx="2">
                  <c:v>Hemocomponentes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6410</c:v>
                </c:pt>
                <c:pt idx="1">
                  <c:v>4166</c:v>
                </c:pt>
                <c:pt idx="2">
                  <c:v>17481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31687936"/>
        <c:axId val="131689472"/>
      </c:barChart>
      <c:catAx>
        <c:axId val="13168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1689472"/>
        <c:crosses val="autoZero"/>
        <c:auto val="1"/>
        <c:lblAlgn val="ctr"/>
        <c:lblOffset val="100"/>
        <c:noMultiLvlLbl val="0"/>
      </c:catAx>
      <c:valAx>
        <c:axId val="1316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168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Sem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Categoría ICM "A"</c:v>
                </c:pt>
                <c:pt idx="1">
                  <c:v>Categoría ICM "B"</c:v>
                </c:pt>
                <c:pt idx="2">
                  <c:v>Categoría ICM "C"</c:v>
                </c:pt>
                <c:pt idx="3">
                  <c:v>Categoría ICM "D"</c:v>
                </c:pt>
                <c:pt idx="4">
                  <c:v>Categoría ICM "E"</c:v>
                </c:pt>
                <c:pt idx="5">
                  <c:v>Categoría ICM "F"</c:v>
                </c:pt>
                <c:pt idx="6">
                  <c:v>Total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13</c:v>
                </c:pt>
                <c:pt idx="1">
                  <c:v>20</c:v>
                </c:pt>
                <c:pt idx="2">
                  <c:v>26</c:v>
                </c:pt>
                <c:pt idx="3">
                  <c:v>30</c:v>
                </c:pt>
                <c:pt idx="4">
                  <c:v>2</c:v>
                </c:pt>
                <c:pt idx="5">
                  <c:v>12</c:v>
                </c:pt>
                <c:pt idx="6">
                  <c:v>103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1er Sem 2018</c:v>
                </c:pt>
              </c:strCache>
            </c:strRef>
          </c:tx>
          <c:spPr>
            <a:solidFill>
              <a:srgbClr val="007FDE"/>
            </a:solidFill>
          </c:spPr>
          <c:invertIfNegative val="0"/>
          <c:dLbls>
            <c:dLbl>
              <c:idx val="7"/>
              <c:layout>
                <c:manualLayout>
                  <c:x val="1.289397044438007E-2"/>
                  <c:y val="-2.075115250593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Categoría ICM "A"</c:v>
                </c:pt>
                <c:pt idx="1">
                  <c:v>Categoría ICM "B"</c:v>
                </c:pt>
                <c:pt idx="2">
                  <c:v>Categoría ICM "C"</c:v>
                </c:pt>
                <c:pt idx="3">
                  <c:v>Categoría ICM "D"</c:v>
                </c:pt>
                <c:pt idx="4">
                  <c:v>Categoría ICM "E"</c:v>
                </c:pt>
                <c:pt idx="5">
                  <c:v>Categoría ICM "F"</c:v>
                </c:pt>
                <c:pt idx="6">
                  <c:v>Total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</c:v>
                </c:pt>
                <c:pt idx="1">
                  <c:v>21</c:v>
                </c:pt>
                <c:pt idx="2">
                  <c:v>29</c:v>
                </c:pt>
                <c:pt idx="3">
                  <c:v>29</c:v>
                </c:pt>
                <c:pt idx="4">
                  <c:v>4</c:v>
                </c:pt>
                <c:pt idx="5">
                  <c:v>12</c:v>
                </c:pt>
                <c:pt idx="6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4960"/>
        <c:axId val="17314944"/>
      </c:barChart>
      <c:catAx>
        <c:axId val="1730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17314944"/>
        <c:crosses val="autoZero"/>
        <c:auto val="1"/>
        <c:lblAlgn val="ctr"/>
        <c:lblOffset val="100"/>
        <c:noMultiLvlLbl val="0"/>
      </c:catAx>
      <c:valAx>
        <c:axId val="173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1730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251876045217216"/>
          <c:y val="0.27302062095753682"/>
          <c:w val="0.2999431954609163"/>
          <c:h val="0.15992472070092542"/>
        </c:manualLayout>
      </c:layout>
      <c:overlay val="1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Prótesis de pericardio</c:v>
                </c:pt>
                <c:pt idx="1">
                  <c:v>Parches</c:v>
                </c:pt>
                <c:pt idx="2">
                  <c:v>Otros</c:v>
                </c:pt>
                <c:pt idx="3">
                  <c:v>Total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118</c:v>
                </c:pt>
                <c:pt idx="1">
                  <c:v>244</c:v>
                </c:pt>
                <c:pt idx="2">
                  <c:v>17</c:v>
                </c:pt>
                <c:pt idx="3">
                  <c:v>379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Prótesis de pericardio</c:v>
                </c:pt>
                <c:pt idx="1">
                  <c:v>Parches</c:v>
                </c:pt>
                <c:pt idx="2">
                  <c:v>Otros</c:v>
                </c:pt>
                <c:pt idx="3">
                  <c:v>Total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120</c:v>
                </c:pt>
                <c:pt idx="1">
                  <c:v>233</c:v>
                </c:pt>
                <c:pt idx="2">
                  <c:v>28</c:v>
                </c:pt>
                <c:pt idx="3">
                  <c:v>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5"/>
        <c:axId val="134702208"/>
        <c:axId val="134703744"/>
      </c:barChart>
      <c:catAx>
        <c:axId val="134702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703744"/>
        <c:crosses val="autoZero"/>
        <c:auto val="1"/>
        <c:lblAlgn val="ctr"/>
        <c:lblOffset val="100"/>
        <c:noMultiLvlLbl val="0"/>
      </c:catAx>
      <c:valAx>
        <c:axId val="134703744"/>
        <c:scaling>
          <c:orientation val="minMax"/>
          <c:max val="4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470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Cuasifalla</c:v>
                </c:pt>
                <c:pt idx="1">
                  <c:v>Evento adverso</c:v>
                </c:pt>
                <c:pt idx="2">
                  <c:v>Evento centinela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136</c:v>
                </c:pt>
                <c:pt idx="1">
                  <c:v>150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Cuasifalla</c:v>
                </c:pt>
                <c:pt idx="1">
                  <c:v>Evento adverso</c:v>
                </c:pt>
                <c:pt idx="2">
                  <c:v>Evento centinela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308</c:v>
                </c:pt>
                <c:pt idx="1">
                  <c:v>94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31292544"/>
        <c:axId val="131425408"/>
      </c:barChart>
      <c:catAx>
        <c:axId val="13129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1425408"/>
        <c:crosses val="autoZero"/>
        <c:auto val="1"/>
        <c:lblAlgn val="ctr"/>
        <c:lblOffset val="100"/>
        <c:noMultiLvlLbl val="0"/>
      </c:catAx>
      <c:valAx>
        <c:axId val="1314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129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r>
              <a:rPr lang="es-MX">
                <a:solidFill>
                  <a:schemeClr val="tx2">
                    <a:lumMod val="75000"/>
                  </a:schemeClr>
                </a:solidFill>
              </a:rPr>
              <a:t>PORCENTAJE DE SATISFACCIÓN POR EL TRATO RECIBIDO</a:t>
            </a:r>
          </a:p>
        </c:rich>
      </c:tx>
      <c:layout>
        <c:manualLayout>
          <c:xMode val="edge"/>
          <c:yMode val="edge"/>
          <c:x val="0.1183944914066140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259004642421279E-2"/>
          <c:y val="0.20141735043947981"/>
          <c:w val="0.94548199071515759"/>
          <c:h val="0.60667518733271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'1er sem 16 17'!$Y$15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'1er sem 16 17'!$X$16:$X$21</c:f>
              <c:strCache>
                <c:ptCount val="6"/>
                <c:pt idx="0">
                  <c:v>Muy bueno </c:v>
                </c:pt>
                <c:pt idx="1">
                  <c:v>Bueno </c:v>
                </c:pt>
                <c:pt idx="2">
                  <c:v>Regular </c:v>
                </c:pt>
                <c:pt idx="3">
                  <c:v>Malo </c:v>
                </c:pt>
                <c:pt idx="4">
                  <c:v>Muy malo </c:v>
                </c:pt>
                <c:pt idx="5">
                  <c:v>No contesto </c:v>
                </c:pt>
              </c:strCache>
            </c:strRef>
          </c:cat>
          <c:val>
            <c:numRef>
              <c:f>'1er sem 16 17'!$Y$16:$Y$21</c:f>
              <c:numCache>
                <c:formatCode>0%</c:formatCode>
                <c:ptCount val="6"/>
                <c:pt idx="0">
                  <c:v>0.42000000000000032</c:v>
                </c:pt>
                <c:pt idx="1">
                  <c:v>0.51333333333333331</c:v>
                </c:pt>
                <c:pt idx="2">
                  <c:v>6.6666666666666693E-2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'1er sem 16 17'!$Z$15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FD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'1er sem 16 17'!$X$16:$X$21</c:f>
              <c:strCache>
                <c:ptCount val="6"/>
                <c:pt idx="0">
                  <c:v>Muy bueno </c:v>
                </c:pt>
                <c:pt idx="1">
                  <c:v>Bueno </c:v>
                </c:pt>
                <c:pt idx="2">
                  <c:v>Regular </c:v>
                </c:pt>
                <c:pt idx="3">
                  <c:v>Malo </c:v>
                </c:pt>
                <c:pt idx="4">
                  <c:v>Muy malo </c:v>
                </c:pt>
                <c:pt idx="5">
                  <c:v>No contesto </c:v>
                </c:pt>
              </c:strCache>
            </c:strRef>
          </c:cat>
          <c:val>
            <c:numRef>
              <c:f>'1er sem 16 17'!$Z$16:$Z$21</c:f>
              <c:numCache>
                <c:formatCode>0%</c:formatCode>
                <c:ptCount val="6"/>
                <c:pt idx="1">
                  <c:v>0.86861313868613665</c:v>
                </c:pt>
                <c:pt idx="2">
                  <c:v>9.8540145985405281E-2</c:v>
                </c:pt>
                <c:pt idx="3">
                  <c:v>1.4598540145985427E-2</c:v>
                </c:pt>
                <c:pt idx="5">
                  <c:v>1.8248175182481896E-2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1"/>
        <c:axId val="81350656"/>
        <c:axId val="81352192"/>
      </c:barChart>
      <c:catAx>
        <c:axId val="8135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81352192"/>
        <c:crosses val="autoZero"/>
        <c:auto val="1"/>
        <c:lblAlgn val="ctr"/>
        <c:lblOffset val="100"/>
        <c:noMultiLvlLbl val="0"/>
      </c:catAx>
      <c:valAx>
        <c:axId val="81352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135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1704407802514689"/>
          <c:y val="0.27401715688320383"/>
          <c:w val="0.18100160422153885"/>
          <c:h val="0.24195614590274028"/>
        </c:manualLayout>
      </c:layout>
      <c:overlay val="0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r>
              <a:rPr lang="es-MX">
                <a:solidFill>
                  <a:schemeClr val="tx2">
                    <a:lumMod val="75000"/>
                  </a:schemeClr>
                </a:solidFill>
              </a:rPr>
              <a:t>PORCENTAJE DE SATISFACCIÓN CON EL TIEMPO DE ESPERA</a:t>
            </a:r>
          </a:p>
        </c:rich>
      </c:tx>
      <c:layout>
        <c:manualLayout>
          <c:xMode val="edge"/>
          <c:yMode val="edge"/>
          <c:x val="0.14220915636321071"/>
          <c:y val="5.72092430316215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769297646177495"/>
          <c:w val="0.95518206923455951"/>
          <c:h val="0.5920630722686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'1er sem 16 17'!$Y$4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'1er sem 16 17'!$X$5:$X$10</c:f>
              <c:strCache>
                <c:ptCount val="6"/>
                <c:pt idx="0">
                  <c:v>Muy satisfecho </c:v>
                </c:pt>
                <c:pt idx="1">
                  <c:v>Satisfecho </c:v>
                </c:pt>
                <c:pt idx="2">
                  <c:v>Mas o menos satisfecho </c:v>
                </c:pt>
                <c:pt idx="3">
                  <c:v>Insatisfecho </c:v>
                </c:pt>
                <c:pt idx="4">
                  <c:v>Muy insatisfecho</c:v>
                </c:pt>
                <c:pt idx="5">
                  <c:v>No contesto </c:v>
                </c:pt>
              </c:strCache>
            </c:strRef>
          </c:cat>
          <c:val>
            <c:numRef>
              <c:f>'1er sem 16 17'!$Y$5:$Y$10</c:f>
              <c:numCache>
                <c:formatCode>0%</c:formatCode>
                <c:ptCount val="6"/>
                <c:pt idx="0">
                  <c:v>0.12000000000000002</c:v>
                </c:pt>
                <c:pt idx="1">
                  <c:v>0.54666666666666652</c:v>
                </c:pt>
                <c:pt idx="2">
                  <c:v>0.22666666666666666</c:v>
                </c:pt>
                <c:pt idx="3">
                  <c:v>5.3333333333334523E-2</c:v>
                </c:pt>
                <c:pt idx="4">
                  <c:v>3.333333333333334E-2</c:v>
                </c:pt>
                <c:pt idx="5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'1er sem 16 17'!$Z$4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FD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'1er sem 16 17'!$X$5:$X$10</c:f>
              <c:strCache>
                <c:ptCount val="6"/>
                <c:pt idx="0">
                  <c:v>Muy satisfecho </c:v>
                </c:pt>
                <c:pt idx="1">
                  <c:v>Satisfecho </c:v>
                </c:pt>
                <c:pt idx="2">
                  <c:v>Mas o menos satisfecho </c:v>
                </c:pt>
                <c:pt idx="3">
                  <c:v>Insatisfecho </c:v>
                </c:pt>
                <c:pt idx="4">
                  <c:v>Muy insatisfecho</c:v>
                </c:pt>
                <c:pt idx="5">
                  <c:v>No contesto </c:v>
                </c:pt>
              </c:strCache>
            </c:strRef>
          </c:cat>
          <c:val>
            <c:numRef>
              <c:f>'1er sem 16 17'!$Z$5:$Z$10</c:f>
              <c:numCache>
                <c:formatCode>0%</c:formatCode>
                <c:ptCount val="6"/>
                <c:pt idx="0">
                  <c:v>0.31386861313869846</c:v>
                </c:pt>
                <c:pt idx="1">
                  <c:v>0.47080291970803534</c:v>
                </c:pt>
                <c:pt idx="2">
                  <c:v>0.12408759124087591</c:v>
                </c:pt>
                <c:pt idx="3">
                  <c:v>5.1094890510948912E-2</c:v>
                </c:pt>
                <c:pt idx="4">
                  <c:v>2.5547445255474456E-2</c:v>
                </c:pt>
                <c:pt idx="5">
                  <c:v>1.4598540145985401E-2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93200384"/>
        <c:axId val="93201920"/>
      </c:barChart>
      <c:catAx>
        <c:axId val="9320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850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93201920"/>
        <c:crosses val="autoZero"/>
        <c:auto val="1"/>
        <c:lblAlgn val="ctr"/>
        <c:lblOffset val="100"/>
        <c:noMultiLvlLbl val="0"/>
      </c:catAx>
      <c:valAx>
        <c:axId val="93201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200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334668206571483"/>
          <c:y val="0.21859291389198168"/>
          <c:w val="0.16353151267483967"/>
          <c:h val="0.20697538335823726"/>
        </c:manualLayout>
      </c:layout>
      <c:overlay val="0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Sem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En Proceso</c:v>
                </c:pt>
                <c:pt idx="1">
                  <c:v>Terminados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112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1er Sem 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En Proceso</c:v>
                </c:pt>
                <c:pt idx="1">
                  <c:v>Terminados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106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61120"/>
        <c:axId val="31062656"/>
      </c:barChart>
      <c:catAx>
        <c:axId val="3106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31062656"/>
        <c:crosses val="autoZero"/>
        <c:auto val="1"/>
        <c:lblAlgn val="ctr"/>
        <c:lblOffset val="100"/>
        <c:noMultiLvlLbl val="0"/>
      </c:catAx>
      <c:valAx>
        <c:axId val="3106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3106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93042535119556"/>
          <c:y val="0.19199332166318001"/>
          <c:w val="0.27961502428688834"/>
          <c:h val="0.1938468202280216"/>
        </c:manualLayout>
      </c:layout>
      <c:overlay val="1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chemeClr val="tx2"/>
                </a:solidFill>
              </a:defRPr>
            </a:pPr>
            <a:r>
              <a:rPr lang="en-US" sz="1800">
                <a:solidFill>
                  <a:schemeClr val="tx2"/>
                </a:solidFill>
              </a:rPr>
              <a:t>Artículos Publicados</a:t>
            </a:r>
          </a:p>
          <a:p>
            <a:pPr>
              <a:defRPr sz="1800">
                <a:solidFill>
                  <a:schemeClr val="tx2"/>
                </a:solidFill>
              </a:defRPr>
            </a:pPr>
            <a:r>
              <a:rPr lang="en-US" sz="1800">
                <a:solidFill>
                  <a:schemeClr val="tx2"/>
                </a:solidFill>
              </a:rPr>
              <a:t>1er. Sem. 2018</a:t>
            </a:r>
          </a:p>
        </c:rich>
      </c:tx>
      <c:layout/>
      <c:overlay val="0"/>
    </c:title>
    <c:autoTitleDeleted val="0"/>
    <c:view3D>
      <c:rotX val="20"/>
      <c:rotY val="0"/>
      <c:depthPercent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37185582876041E-2"/>
          <c:y val="0.34836077334242393"/>
          <c:w val="0.9458512576684982"/>
          <c:h val="0.3322295826460037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Artículos publicados</c:v>
                </c:pt>
              </c:strCache>
            </c:strRef>
          </c:tx>
          <c:dPt>
            <c:idx val="0"/>
            <c:bubble3D val="0"/>
            <c:spPr>
              <a:solidFill>
                <a:srgbClr val="007FDE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15847162403377005"/>
                  <c:y val="0.11302882615618266"/>
                </c:manualLayout>
              </c:layout>
              <c:spPr/>
              <c:txPr>
                <a:bodyPr rot="0" vert="horz"/>
                <a:lstStyle/>
                <a:p>
                  <a:pPr>
                    <a:defRPr sz="1100">
                      <a:solidFill>
                        <a:schemeClr val="tx2"/>
                      </a:solidFill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288900595060569E-2"/>
                  <c:y val="-5.05677294122159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713694707258931"/>
                  <c:y val="-3.29829883654290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Investigadores</c:v>
                </c:pt>
                <c:pt idx="1">
                  <c:v>Mandos Medios</c:v>
                </c:pt>
                <c:pt idx="2">
                  <c:v>Médicos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45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Participación en Congresos</a:t>
            </a:r>
            <a:endParaRPr lang="es-MX" sz="16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Reuniones internacionales</c:v>
                </c:pt>
                <c:pt idx="1">
                  <c:v>Reuniones nacionales</c:v>
                </c:pt>
                <c:pt idx="2">
                  <c:v>Total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Reuniones internacionales</c:v>
                </c:pt>
                <c:pt idx="1">
                  <c:v>Reuniones nacionales</c:v>
                </c:pt>
                <c:pt idx="2">
                  <c:v>Total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48992"/>
        <c:axId val="31354880"/>
      </c:barChart>
      <c:catAx>
        <c:axId val="313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1354880"/>
        <c:crosses val="autoZero"/>
        <c:auto val="1"/>
        <c:lblAlgn val="ctr"/>
        <c:lblOffset val="100"/>
        <c:noMultiLvlLbl val="0"/>
      </c:catAx>
      <c:valAx>
        <c:axId val="313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134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</a:rPr>
              <a:t>	Aplicación de dispositivos</a:t>
            </a:r>
            <a:r>
              <a:rPr lang="es-MX" sz="1600" baseline="0" dirty="0" smtClean="0">
                <a:solidFill>
                  <a:schemeClr val="tx2">
                    <a:lumMod val="75000"/>
                  </a:schemeClr>
                </a:solidFill>
              </a:rPr>
              <a:t> INC</a:t>
            </a:r>
            <a:endParaRPr lang="es-MX" sz="160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 Sem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Anillos Mitrales y Tricúspide</c:v>
                </c:pt>
                <c:pt idx="1">
                  <c:v>Prótesis de pericardio</c:v>
                </c:pt>
                <c:pt idx="2">
                  <c:v>Parches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</c:v>
                </c:pt>
                <c:pt idx="1">
                  <c:v>118</c:v>
                </c:pt>
                <c:pt idx="2">
                  <c:v>244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1er Sem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Anillos Mitrales y Tricúspide</c:v>
                </c:pt>
                <c:pt idx="1">
                  <c:v>Prótesis de pericardio</c:v>
                </c:pt>
                <c:pt idx="2">
                  <c:v>Parches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18</c:v>
                </c:pt>
                <c:pt idx="1">
                  <c:v>120</c:v>
                </c:pt>
                <c:pt idx="2">
                  <c:v>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85312"/>
        <c:axId val="16695296"/>
      </c:barChart>
      <c:catAx>
        <c:axId val="166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695296"/>
        <c:crosses val="autoZero"/>
        <c:auto val="1"/>
        <c:lblAlgn val="ctr"/>
        <c:lblOffset val="100"/>
        <c:noMultiLvlLbl val="0"/>
      </c:catAx>
      <c:valAx>
        <c:axId val="1669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6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>
                <a:solidFill>
                  <a:schemeClr val="tx2"/>
                </a:solidFill>
              </a:rPr>
              <a:t>Matrícula Médicos Residentes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en-US">
                <a:solidFill>
                  <a:schemeClr val="tx2"/>
                </a:solidFill>
              </a:rPr>
              <a:t>2018</a:t>
            </a:r>
          </a:p>
        </c:rich>
      </c:tx>
      <c:layout/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Médicos residentes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rgbClr val="007FDE"/>
              </a:solidFill>
            </c:spPr>
          </c:dPt>
          <c:dLbls>
            <c:txPr>
              <a:bodyPr rot="0" vert="horz"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Mexicanos</c:v>
                </c:pt>
                <c:pt idx="1">
                  <c:v>Extranjeros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196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2133383310274121"/>
          <c:y val="0.85416297734260249"/>
          <c:w val="0.55733211330801413"/>
          <c:h val="7.0432831929454293E-2"/>
        </c:manualLayout>
      </c:layout>
      <c:overlay val="0"/>
      <c:txPr>
        <a:bodyPr rot="0" vert="horz"/>
        <a:lstStyle/>
        <a:p>
          <a:pPr>
            <a:defRPr>
              <a:solidFill>
                <a:schemeClr val="tx2"/>
              </a:solidFill>
            </a:defRPr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03718926340193E-2"/>
          <c:y val="9.4682453445526046E-2"/>
          <c:w val="0.90002326272079469"/>
          <c:h val="0.65054763112322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 - Jun 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Cardiología clínica</c:v>
                </c:pt>
                <c:pt idx="1">
                  <c:v>Cardiología Pediátrica</c:v>
                </c:pt>
                <c:pt idx="2">
                  <c:v>Cirugía Cardiotorácica</c:v>
                </c:pt>
                <c:pt idx="3">
                  <c:v>Cirugía Cardiotorácica Pediátrica</c:v>
                </c:pt>
                <c:pt idx="4">
                  <c:v>Nefrología</c:v>
                </c:pt>
                <c:pt idx="5">
                  <c:v>Reumatología</c:v>
                </c:pt>
                <c:pt idx="6">
                  <c:v>Total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106</c:v>
                </c:pt>
                <c:pt idx="1">
                  <c:v>20</c:v>
                </c:pt>
                <c:pt idx="2">
                  <c:v>13</c:v>
                </c:pt>
                <c:pt idx="3">
                  <c:v>4</c:v>
                </c:pt>
                <c:pt idx="4">
                  <c:v>20</c:v>
                </c:pt>
                <c:pt idx="5">
                  <c:v>9</c:v>
                </c:pt>
                <c:pt idx="6">
                  <c:v>172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Ene - Jun 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Cardiología clínica</c:v>
                </c:pt>
                <c:pt idx="1">
                  <c:v>Cardiología Pediátrica</c:v>
                </c:pt>
                <c:pt idx="2">
                  <c:v>Cirugía Cardiotorácica</c:v>
                </c:pt>
                <c:pt idx="3">
                  <c:v>Cirugía Cardiotorácica Pediátrica</c:v>
                </c:pt>
                <c:pt idx="4">
                  <c:v>Nefrología</c:v>
                </c:pt>
                <c:pt idx="5">
                  <c:v>Reumatología</c:v>
                </c:pt>
                <c:pt idx="6">
                  <c:v>Total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105</c:v>
                </c:pt>
                <c:pt idx="1">
                  <c:v>22</c:v>
                </c:pt>
                <c:pt idx="2">
                  <c:v>11</c:v>
                </c:pt>
                <c:pt idx="3">
                  <c:v>5</c:v>
                </c:pt>
                <c:pt idx="4">
                  <c:v>20</c:v>
                </c:pt>
                <c:pt idx="5">
                  <c:v>8</c:v>
                </c:pt>
                <c:pt idx="6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59200"/>
        <c:axId val="33473280"/>
      </c:barChart>
      <c:catAx>
        <c:axId val="3345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>
                <a:solidFill>
                  <a:schemeClr val="tx2">
                    <a:lumMod val="75000"/>
                  </a:schemeClr>
                </a:solidFill>
              </a:defRPr>
            </a:pPr>
            <a:endParaRPr lang="es-MX"/>
          </a:p>
        </c:txPr>
        <c:crossAx val="33473280"/>
        <c:crosses val="autoZero"/>
        <c:auto val="1"/>
        <c:lblAlgn val="ctr"/>
        <c:lblOffset val="100"/>
        <c:noMultiLvlLbl val="0"/>
      </c:catAx>
      <c:valAx>
        <c:axId val="3347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3345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688842752287816"/>
          <c:y val="0.27090589504638152"/>
          <c:w val="0.28745536299452662"/>
          <c:h val="0.16564651889143017"/>
        </c:manualLayout>
      </c:layout>
      <c:overlay val="0"/>
      <c:txPr>
        <a:bodyPr/>
        <a:lstStyle/>
        <a:p>
          <a:pPr>
            <a:defRPr lang="es-ES">
              <a:solidFill>
                <a:schemeClr val="tx2">
                  <a:lumMod val="7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4279033910124"/>
          <c:y val="3.437500000000001E-2"/>
          <c:w val="0.53603831175784156"/>
          <c:h val="0.867130167322834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Alumnos
Ene - Jun
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Anestesia Cardiovascular</c:v>
                </c:pt>
                <c:pt idx="1">
                  <c:v>Anestesia Cardiovascular Pediátrica</c:v>
                </c:pt>
                <c:pt idx="2">
                  <c:v>Cardiología Geriátrica</c:v>
                </c:pt>
                <c:pt idx="3">
                  <c:v>Cardiología Intervencionista</c:v>
                </c:pt>
                <c:pt idx="4">
                  <c:v>Cardiología Intervencionista Pediátrica</c:v>
                </c:pt>
                <c:pt idx="5">
                  <c:v>Cardiología Nuclear</c:v>
                </c:pt>
                <c:pt idx="6">
                  <c:v>Cirugía de Malformaciones Congénitas del Corazón</c:v>
                </c:pt>
                <c:pt idx="7">
                  <c:v>Ecocardiografía</c:v>
                </c:pt>
                <c:pt idx="8">
                  <c:v>Ecocardiografía Pediátrica</c:v>
                </c:pt>
                <c:pt idx="9">
                  <c:v>Electrofisiología Cardiaca I y II</c:v>
                </c:pt>
                <c:pt idx="10">
                  <c:v>Fisiología Cardiopulmonar</c:v>
                </c:pt>
                <c:pt idx="11">
                  <c:v>Hemostasia y Trombosis</c:v>
                </c:pt>
                <c:pt idx="12">
                  <c:v>Medicina del Enfermo Pediátrico Cardiovascular en Estado Crítico</c:v>
                </c:pt>
                <c:pt idx="13">
                  <c:v>Rehabilitación Cardiaca</c:v>
                </c:pt>
                <c:pt idx="14">
                  <c:v>Resonancia Magnética Cardiaca y Angiotomografía</c:v>
                </c:pt>
                <c:pt idx="15">
                  <c:v>Terapia Intensiva Cardiológica</c:v>
                </c:pt>
                <c:pt idx="16">
                  <c:v>Trasplante Renal</c:v>
                </c:pt>
                <c:pt idx="17">
                  <c:v>Unidad Coronaria y Urgencias Cardiovasculares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10</c:v>
                </c:pt>
                <c:pt idx="8">
                  <c:v>4</c:v>
                </c:pt>
                <c:pt idx="9">
                  <c:v>9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Alumnos
Ene - Jun
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Anestesia Cardiovascular</c:v>
                </c:pt>
                <c:pt idx="1">
                  <c:v>Anestesia Cardiovascular Pediátrica</c:v>
                </c:pt>
                <c:pt idx="2">
                  <c:v>Cardiología Geriátrica</c:v>
                </c:pt>
                <c:pt idx="3">
                  <c:v>Cardiología Intervencionista</c:v>
                </c:pt>
                <c:pt idx="4">
                  <c:v>Cardiología Intervencionista Pediátrica</c:v>
                </c:pt>
                <c:pt idx="5">
                  <c:v>Cardiología Nuclear</c:v>
                </c:pt>
                <c:pt idx="6">
                  <c:v>Cirugía de Malformaciones Congénitas del Corazón</c:v>
                </c:pt>
                <c:pt idx="7">
                  <c:v>Ecocardiografía</c:v>
                </c:pt>
                <c:pt idx="8">
                  <c:v>Ecocardiografía Pediátrica</c:v>
                </c:pt>
                <c:pt idx="9">
                  <c:v>Electrofisiología Cardiaca I y II</c:v>
                </c:pt>
                <c:pt idx="10">
                  <c:v>Fisiología Cardiopulmonar</c:v>
                </c:pt>
                <c:pt idx="11">
                  <c:v>Hemostasia y Trombosis</c:v>
                </c:pt>
                <c:pt idx="12">
                  <c:v>Medicina del Enfermo Pediátrico Cardiovascular en Estado Crítico</c:v>
                </c:pt>
                <c:pt idx="13">
                  <c:v>Rehabilitación Cardiaca</c:v>
                </c:pt>
                <c:pt idx="14">
                  <c:v>Resonancia Magnética Cardiaca y Angiotomografía</c:v>
                </c:pt>
                <c:pt idx="15">
                  <c:v>Terapia Intensiva Cardiológica</c:v>
                </c:pt>
                <c:pt idx="16">
                  <c:v>Trasplante Renal</c:v>
                </c:pt>
                <c:pt idx="17">
                  <c:v>Unidad Coronaria y Urgencias Cardiovasculares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10</c:v>
                </c:pt>
                <c:pt idx="8">
                  <c:v>4</c:v>
                </c:pt>
                <c:pt idx="9">
                  <c:v>9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6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1"/>
        <c:axId val="33512448"/>
        <c:axId val="33514240"/>
      </c:barChart>
      <c:catAx>
        <c:axId val="33512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514240"/>
        <c:crosses val="autoZero"/>
        <c:auto val="1"/>
        <c:lblAlgn val="ctr"/>
        <c:lblOffset val="100"/>
        <c:noMultiLvlLbl val="0"/>
      </c:catAx>
      <c:valAx>
        <c:axId val="33514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51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16022378980588"/>
          <c:y val="0.11230241141732281"/>
          <c:w val="9.1839776210194138E-2"/>
          <c:h val="0.244935531496063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2">
              <a:lumMod val="75000"/>
            </a:schemeClr>
          </a:solidFill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A2292-40CD-40C1-BCAF-481ABE87BB5B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11598906-FF38-4601-BBE6-21BB39B797FF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ENFERMERÍA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AD9DD-4544-4125-8681-A4AA5250CE12}" type="parTrans" cxnId="{E919A3C3-701F-4F35-8351-369C850AE630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24A70-44D5-450F-906B-9C8072FC67B5}" type="sibTrans" cxnId="{E919A3C3-701F-4F35-8351-369C850AE630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1CAD53-B179-49DF-9A0F-9054C0E4576D}">
      <dgm:prSet phldrT="[Texto]" custT="1"/>
      <dgm:spPr/>
      <dgm:t>
        <a:bodyPr/>
        <a:lstStyle/>
        <a:p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16 Publicaciones; 3 Líneas de investigación; 61 Proyectos</a:t>
          </a:r>
        </a:p>
      </dgm:t>
    </dgm:pt>
    <dgm:pt modelId="{128D0D8D-67E5-4182-A607-75927A6512BA}" type="parTrans" cxnId="{F7C3DFE3-FF7D-4738-9F45-46A8D8DA0F21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AEC5D-12BA-4D5A-AE23-34876F98F54F}" type="sibTrans" cxnId="{F7C3DFE3-FF7D-4738-9F45-46A8D8DA0F21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49E09-2B71-454E-90B2-43DE731F60C3}">
      <dgm:prSet phldrT="[Texto]" custT="1"/>
      <dgm:spPr/>
      <dgm:t>
        <a:bodyPr/>
        <a:lstStyle/>
        <a:p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1,977 Actividades Lúdicas para pacientes; 34,910 actividades Programa Pastoral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B9209-06BC-4277-B443-2C98E2906263}" type="parTrans" cxnId="{24990185-A638-49E3-9ACB-2F52A899CE97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7AB63-1F07-4DBB-A671-B116E47C2AAC}" type="sibTrans" cxnId="{24990185-A638-49E3-9ACB-2F52A899CE97}">
      <dgm:prSet/>
      <dgm:spPr/>
      <dgm:t>
        <a:bodyPr/>
        <a:lstStyle/>
        <a:p>
          <a:endParaRPr lang="es-MX" sz="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F15CF-41C6-41D4-B906-E06D11B974BF}">
      <dgm:prSet phldrT="[Texto]" custT="1"/>
      <dgm:spPr/>
      <dgm:t>
        <a:bodyPr/>
        <a:lstStyle/>
        <a:p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Programa de Voluntariado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FF843-09BE-487E-B873-56B03EEDFBFD}" type="parTrans" cxnId="{97DC9B9D-AB02-4E85-8133-7A259BE13C4E}">
      <dgm:prSet/>
      <dgm:spPr/>
      <dgm:t>
        <a:bodyPr/>
        <a:lstStyle/>
        <a:p>
          <a:endParaRPr lang="es-MX" b="1"/>
        </a:p>
      </dgm:t>
    </dgm:pt>
    <dgm:pt modelId="{0163E359-327B-43C6-9830-1FBD477091AF}" type="sibTrans" cxnId="{97DC9B9D-AB02-4E85-8133-7A259BE13C4E}">
      <dgm:prSet/>
      <dgm:spPr/>
      <dgm:t>
        <a:bodyPr/>
        <a:lstStyle/>
        <a:p>
          <a:endParaRPr lang="es-MX" b="1"/>
        </a:p>
      </dgm:t>
    </dgm:pt>
    <dgm:pt modelId="{5CB7D8A2-4034-4DCF-838D-BC17D9853628}">
      <dgm:prSet phldrT="[Texto]" custT="1"/>
      <dgm:spPr/>
      <dgm:t>
        <a:bodyPr/>
        <a:lstStyle/>
        <a:p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Programa de Tanatología; diversas actividades para pacientes y familiares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BC6D2-3761-4BC7-9CA8-228A9BA487AE}" type="parTrans" cxnId="{A1D375A1-E15A-45BC-9CDF-B743C1B1F2DD}">
      <dgm:prSet/>
      <dgm:spPr/>
      <dgm:t>
        <a:bodyPr/>
        <a:lstStyle/>
        <a:p>
          <a:endParaRPr lang="es-MX" b="1"/>
        </a:p>
      </dgm:t>
    </dgm:pt>
    <dgm:pt modelId="{C2FA16B9-4DB2-4325-8C46-A6EACBEAD20B}" type="sibTrans" cxnId="{A1D375A1-E15A-45BC-9CDF-B743C1B1F2DD}">
      <dgm:prSet/>
      <dgm:spPr/>
      <dgm:t>
        <a:bodyPr/>
        <a:lstStyle/>
        <a:p>
          <a:endParaRPr lang="es-MX" b="1"/>
        </a:p>
      </dgm:t>
    </dgm:pt>
    <dgm:pt modelId="{7E39F81E-EB1C-4C08-A17F-13D2EF124113}">
      <dgm:prSet phldrT="[Texto]" custT="1"/>
      <dgm:spPr/>
      <dgm:t>
        <a:bodyPr/>
        <a:lstStyle/>
        <a:p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13 Indicadores con nivel de eficiencia: 93.7%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64988-7E26-4054-AF5D-90F9D0E5636A}" type="parTrans" cxnId="{1E5F7E6D-2646-4870-9124-BE01EA30A397}">
      <dgm:prSet/>
      <dgm:spPr/>
      <dgm:t>
        <a:bodyPr/>
        <a:lstStyle/>
        <a:p>
          <a:endParaRPr lang="es-MX" b="1"/>
        </a:p>
      </dgm:t>
    </dgm:pt>
    <dgm:pt modelId="{74851102-5634-4AC3-8888-E95FD09F80F3}" type="sibTrans" cxnId="{1E5F7E6D-2646-4870-9124-BE01EA30A397}">
      <dgm:prSet/>
      <dgm:spPr/>
      <dgm:t>
        <a:bodyPr/>
        <a:lstStyle/>
        <a:p>
          <a:endParaRPr lang="es-MX" b="1"/>
        </a:p>
      </dgm:t>
    </dgm:pt>
    <dgm:pt modelId="{D6C5B4E6-9F7B-4958-AC89-7E531739BCE9}">
      <dgm:prSet phldrT="[Texto]" custT="1"/>
      <dgm:spPr/>
      <dgm:t>
        <a:bodyPr/>
        <a:lstStyle/>
        <a:p>
          <a:r>
            <a:rPr lang="es-MX" sz="1200" b="1" smtClean="0">
              <a:latin typeface="Arial" panose="020B0604020202020204" pitchFamily="34" charset="0"/>
              <a:cs typeface="Arial" panose="020B0604020202020204" pitchFamily="34" charset="0"/>
            </a:rPr>
            <a:t>163 Agentes de Calidad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52E24-0DB9-40DF-8766-49DC6EDC1980}" type="parTrans" cxnId="{08794931-FC27-4C06-9ABA-463E859E83A7}">
      <dgm:prSet/>
      <dgm:spPr/>
      <dgm:t>
        <a:bodyPr/>
        <a:lstStyle/>
        <a:p>
          <a:endParaRPr lang="es-MX" b="1"/>
        </a:p>
      </dgm:t>
    </dgm:pt>
    <dgm:pt modelId="{5E83F212-0A8E-4B46-AB84-B68FBD973388}" type="sibTrans" cxnId="{08794931-FC27-4C06-9ABA-463E859E83A7}">
      <dgm:prSet/>
      <dgm:spPr/>
      <dgm:t>
        <a:bodyPr/>
        <a:lstStyle/>
        <a:p>
          <a:endParaRPr lang="es-MX" b="1"/>
        </a:p>
      </dgm:t>
    </dgm:pt>
    <dgm:pt modelId="{F04EF4F5-6F05-401C-9724-4A685B68A0BD}" type="pres">
      <dgm:prSet presAssocID="{938A2292-40CD-40C1-BCAF-481ABE87BB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8CAAF7-21B5-40DD-AF79-3ABEBADD1BAF}" type="pres">
      <dgm:prSet presAssocID="{938A2292-40CD-40C1-BCAF-481ABE87BB5B}" presName="radial" presStyleCnt="0">
        <dgm:presLayoutVars>
          <dgm:animLvl val="ctr"/>
        </dgm:presLayoutVars>
      </dgm:prSet>
      <dgm:spPr/>
      <dgm:t>
        <a:bodyPr/>
        <a:lstStyle/>
        <a:p>
          <a:endParaRPr lang="es-MX"/>
        </a:p>
      </dgm:t>
    </dgm:pt>
    <dgm:pt modelId="{5AB60203-722D-41BD-A358-6B9D6B7C9B7B}" type="pres">
      <dgm:prSet presAssocID="{11598906-FF38-4601-BBE6-21BB39B797FF}" presName="centerShape" presStyleLbl="vennNode1" presStyleIdx="0" presStyleCnt="7"/>
      <dgm:spPr/>
      <dgm:t>
        <a:bodyPr/>
        <a:lstStyle/>
        <a:p>
          <a:endParaRPr lang="es-MX"/>
        </a:p>
      </dgm:t>
    </dgm:pt>
    <dgm:pt modelId="{78E28031-CC12-4FFB-BDA1-3247411F1505}" type="pres">
      <dgm:prSet presAssocID="{FB1CAD53-B179-49DF-9A0F-9054C0E4576D}" presName="node" presStyleLbl="vennNode1" presStyleIdx="1" presStyleCnt="7" custScaleX="143825" custScaleY="138236" custRadScaleRad="1034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370323-B331-40F2-A028-8F0B3F796CAD}" type="pres">
      <dgm:prSet presAssocID="{DC949E09-2B71-454E-90B2-43DE731F60C3}" presName="node" presStyleLbl="vennNode1" presStyleIdx="2" presStyleCnt="7" custScaleX="133791" custScaleY="1268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DF4AF0-16F6-46D0-B904-0D01A8EECBB2}" type="pres">
      <dgm:prSet presAssocID="{5CB7D8A2-4034-4DCF-838D-BC17D9853628}" presName="node" presStyleLbl="vennNode1" presStyleIdx="3" presStyleCnt="7" custScaleX="133791" custScaleY="126827" custRadScaleRad="98552" custRadScaleInc="-49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D99C61-F755-4E16-BADE-292C2ABAE3A2}" type="pres">
      <dgm:prSet presAssocID="{5E9F15CF-41C6-41D4-B906-E06D11B974BF}" presName="node" presStyleLbl="vennNode1" presStyleIdx="4" presStyleCnt="7" custScaleX="133791" custScaleY="126827" custRadScaleRad="965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54CF93-780D-4332-AEF7-52203CE3E626}" type="pres">
      <dgm:prSet presAssocID="{D6C5B4E6-9F7B-4958-AC89-7E531739BCE9}" presName="node" presStyleLbl="vennNode1" presStyleIdx="5" presStyleCnt="7" custScaleX="127543" custScaleY="128660" custRadScaleRad="98058" custRadScaleInc="33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F13655-652B-4EDA-B192-E5DFD39C3BDE}" type="pres">
      <dgm:prSet presAssocID="{7E39F81E-EB1C-4C08-A17F-13D2EF124113}" presName="node" presStyleLbl="vennNode1" presStyleIdx="6" presStyleCnt="7" custScaleX="131061" custScaleY="126884" custRadScaleRad="101756" custRadScaleInc="27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7C3DFE3-FF7D-4738-9F45-46A8D8DA0F21}" srcId="{11598906-FF38-4601-BBE6-21BB39B797FF}" destId="{FB1CAD53-B179-49DF-9A0F-9054C0E4576D}" srcOrd="0" destOrd="0" parTransId="{128D0D8D-67E5-4182-A607-75927A6512BA}" sibTransId="{216AEC5D-12BA-4D5A-AE23-34876F98F54F}"/>
    <dgm:cxn modelId="{37B89FC7-74C7-48CA-87D4-5E8948E32610}" type="presOf" srcId="{FB1CAD53-B179-49DF-9A0F-9054C0E4576D}" destId="{78E28031-CC12-4FFB-BDA1-3247411F1505}" srcOrd="0" destOrd="0" presId="urn:microsoft.com/office/officeart/2005/8/layout/radial3"/>
    <dgm:cxn modelId="{908A2F0C-0CC1-458A-A775-1EC4833BEAC9}" type="presOf" srcId="{5CB7D8A2-4034-4DCF-838D-BC17D9853628}" destId="{76DF4AF0-16F6-46D0-B904-0D01A8EECBB2}" srcOrd="0" destOrd="0" presId="urn:microsoft.com/office/officeart/2005/8/layout/radial3"/>
    <dgm:cxn modelId="{1E13E6CA-CAD2-4140-A980-BE8ADFDCE238}" type="presOf" srcId="{5E9F15CF-41C6-41D4-B906-E06D11B974BF}" destId="{83D99C61-F755-4E16-BADE-292C2ABAE3A2}" srcOrd="0" destOrd="0" presId="urn:microsoft.com/office/officeart/2005/8/layout/radial3"/>
    <dgm:cxn modelId="{F8BDF965-8A3E-40B8-A0D6-BF292758E63A}" type="presOf" srcId="{DC949E09-2B71-454E-90B2-43DE731F60C3}" destId="{55370323-B331-40F2-A028-8F0B3F796CAD}" srcOrd="0" destOrd="0" presId="urn:microsoft.com/office/officeart/2005/8/layout/radial3"/>
    <dgm:cxn modelId="{08794931-FC27-4C06-9ABA-463E859E83A7}" srcId="{11598906-FF38-4601-BBE6-21BB39B797FF}" destId="{D6C5B4E6-9F7B-4958-AC89-7E531739BCE9}" srcOrd="4" destOrd="0" parTransId="{E3D52E24-0DB9-40DF-8766-49DC6EDC1980}" sibTransId="{5E83F212-0A8E-4B46-AB84-B68FBD973388}"/>
    <dgm:cxn modelId="{24990185-A638-49E3-9ACB-2F52A899CE97}" srcId="{11598906-FF38-4601-BBE6-21BB39B797FF}" destId="{DC949E09-2B71-454E-90B2-43DE731F60C3}" srcOrd="1" destOrd="0" parTransId="{6EBB9209-06BC-4277-B443-2C98E2906263}" sibTransId="{8167AB63-1F07-4DBB-A671-B116E47C2AAC}"/>
    <dgm:cxn modelId="{C6289F31-45BB-4C70-83EE-7096DE707D7E}" type="presOf" srcId="{D6C5B4E6-9F7B-4958-AC89-7E531739BCE9}" destId="{6854CF93-780D-4332-AEF7-52203CE3E626}" srcOrd="0" destOrd="0" presId="urn:microsoft.com/office/officeart/2005/8/layout/radial3"/>
    <dgm:cxn modelId="{AE542A09-0720-46C0-A43A-BB8D27A16191}" type="presOf" srcId="{11598906-FF38-4601-BBE6-21BB39B797FF}" destId="{5AB60203-722D-41BD-A358-6B9D6B7C9B7B}" srcOrd="0" destOrd="0" presId="urn:microsoft.com/office/officeart/2005/8/layout/radial3"/>
    <dgm:cxn modelId="{39CF015A-505E-492E-B59B-FB5E7EADD39B}" type="presOf" srcId="{7E39F81E-EB1C-4C08-A17F-13D2EF124113}" destId="{8EF13655-652B-4EDA-B192-E5DFD39C3BDE}" srcOrd="0" destOrd="0" presId="urn:microsoft.com/office/officeart/2005/8/layout/radial3"/>
    <dgm:cxn modelId="{97DC9B9D-AB02-4E85-8133-7A259BE13C4E}" srcId="{11598906-FF38-4601-BBE6-21BB39B797FF}" destId="{5E9F15CF-41C6-41D4-B906-E06D11B974BF}" srcOrd="3" destOrd="0" parTransId="{843FF843-09BE-487E-B873-56B03EEDFBFD}" sibTransId="{0163E359-327B-43C6-9830-1FBD477091AF}"/>
    <dgm:cxn modelId="{E919A3C3-701F-4F35-8351-369C850AE630}" srcId="{938A2292-40CD-40C1-BCAF-481ABE87BB5B}" destId="{11598906-FF38-4601-BBE6-21BB39B797FF}" srcOrd="0" destOrd="0" parTransId="{5B9AD9DD-4544-4125-8681-A4AA5250CE12}" sibTransId="{6A624A70-44D5-450F-906B-9C8072FC67B5}"/>
    <dgm:cxn modelId="{1E5F7E6D-2646-4870-9124-BE01EA30A397}" srcId="{11598906-FF38-4601-BBE6-21BB39B797FF}" destId="{7E39F81E-EB1C-4C08-A17F-13D2EF124113}" srcOrd="5" destOrd="0" parTransId="{5FD64988-7E26-4054-AF5D-90F9D0E5636A}" sibTransId="{74851102-5634-4AC3-8888-E95FD09F80F3}"/>
    <dgm:cxn modelId="{B9107B45-30AF-4BBA-803F-506DD56F3A7D}" type="presOf" srcId="{938A2292-40CD-40C1-BCAF-481ABE87BB5B}" destId="{F04EF4F5-6F05-401C-9724-4A685B68A0BD}" srcOrd="0" destOrd="0" presId="urn:microsoft.com/office/officeart/2005/8/layout/radial3"/>
    <dgm:cxn modelId="{A1D375A1-E15A-45BC-9CDF-B743C1B1F2DD}" srcId="{11598906-FF38-4601-BBE6-21BB39B797FF}" destId="{5CB7D8A2-4034-4DCF-838D-BC17D9853628}" srcOrd="2" destOrd="0" parTransId="{708BC6D2-3761-4BC7-9CA8-228A9BA487AE}" sibTransId="{C2FA16B9-4DB2-4325-8C46-A6EACBEAD20B}"/>
    <dgm:cxn modelId="{03C163DD-F383-4F32-B16A-35A2C1CAE2DE}" type="presParOf" srcId="{F04EF4F5-6F05-401C-9724-4A685B68A0BD}" destId="{F58CAAF7-21B5-40DD-AF79-3ABEBADD1BAF}" srcOrd="0" destOrd="0" presId="urn:microsoft.com/office/officeart/2005/8/layout/radial3"/>
    <dgm:cxn modelId="{750DF489-C766-4303-8470-169D99B8D1D4}" type="presParOf" srcId="{F58CAAF7-21B5-40DD-AF79-3ABEBADD1BAF}" destId="{5AB60203-722D-41BD-A358-6B9D6B7C9B7B}" srcOrd="0" destOrd="0" presId="urn:microsoft.com/office/officeart/2005/8/layout/radial3"/>
    <dgm:cxn modelId="{5D63E44C-F7E4-43F0-92A7-0B8B2BC5B993}" type="presParOf" srcId="{F58CAAF7-21B5-40DD-AF79-3ABEBADD1BAF}" destId="{78E28031-CC12-4FFB-BDA1-3247411F1505}" srcOrd="1" destOrd="0" presId="urn:microsoft.com/office/officeart/2005/8/layout/radial3"/>
    <dgm:cxn modelId="{FA5BB299-4AE4-4343-A05D-BE78A0A587DB}" type="presParOf" srcId="{F58CAAF7-21B5-40DD-AF79-3ABEBADD1BAF}" destId="{55370323-B331-40F2-A028-8F0B3F796CAD}" srcOrd="2" destOrd="0" presId="urn:microsoft.com/office/officeart/2005/8/layout/radial3"/>
    <dgm:cxn modelId="{4D562038-E313-43F2-99A5-48B0E5FFE477}" type="presParOf" srcId="{F58CAAF7-21B5-40DD-AF79-3ABEBADD1BAF}" destId="{76DF4AF0-16F6-46D0-B904-0D01A8EECBB2}" srcOrd="3" destOrd="0" presId="urn:microsoft.com/office/officeart/2005/8/layout/radial3"/>
    <dgm:cxn modelId="{946D474C-8B58-4121-A55A-EFBC7D66151A}" type="presParOf" srcId="{F58CAAF7-21B5-40DD-AF79-3ABEBADD1BAF}" destId="{83D99C61-F755-4E16-BADE-292C2ABAE3A2}" srcOrd="4" destOrd="0" presId="urn:microsoft.com/office/officeart/2005/8/layout/radial3"/>
    <dgm:cxn modelId="{8CC5424D-8AC1-40C2-A5B9-4CF38D6B58B8}" type="presParOf" srcId="{F58CAAF7-21B5-40DD-AF79-3ABEBADD1BAF}" destId="{6854CF93-780D-4332-AEF7-52203CE3E626}" srcOrd="5" destOrd="0" presId="urn:microsoft.com/office/officeart/2005/8/layout/radial3"/>
    <dgm:cxn modelId="{4AEF0391-C27E-4D15-A948-5AE2C5E10990}" type="presParOf" srcId="{F58CAAF7-21B5-40DD-AF79-3ABEBADD1BAF}" destId="{8EF13655-652B-4EDA-B192-E5DFD39C3BDE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57226-09BE-47FE-8E79-0C3C276BAA68}" type="doc">
      <dgm:prSet loTypeId="urn:microsoft.com/office/officeart/2005/8/layout/lProcess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303B94AE-FA8D-4AC3-8CFA-14BBAF5093A5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Capítulo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FB1DA-A4BD-4750-A35E-398106DB2359}" type="parTrans" cxnId="{3AC65264-2DCE-44A3-ABDE-62E39749FC1C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FEAC0-A64C-4F81-A7B4-239B31222D4B}" type="sibTrans" cxnId="{3AC65264-2DCE-44A3-ABDE-62E39749FC1C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B439C-AA9D-4FD7-AF8F-4F325022F20C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1000 Servicios Personales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2AD80-5303-42B2-A901-4270FBC6D777}" type="parTrans" cxnId="{3B772BB2-6AD5-4F72-B7FE-5B6307F066C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2775F-04C3-4597-A599-1AA80D293567}" type="sibTrans" cxnId="{3B772BB2-6AD5-4F72-B7FE-5B6307F066C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64A74-52DB-441E-9740-B071B41957C5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2000 Materiales y Suministros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650FA-EAF4-4E89-ACBA-08C50DE831FD}" type="parTrans" cxnId="{49BC87A5-B4C8-41A1-86AC-55B9D296CC1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35BB9-DD44-47ED-AE6A-A17AE8F18AEE}" type="sibTrans" cxnId="{49BC87A5-B4C8-41A1-86AC-55B9D296CC1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AD71A4-F0C7-4972-B9AF-09D8377F256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Modificado</a:t>
          </a:r>
        </a:p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(federal y propio)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9F870-45F4-4F8F-9D5C-06F6A6FDBF89}" type="parTrans" cxnId="{39003F07-76AC-4BA4-B71F-92A5725A3AE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7245D-28A6-4583-A6EA-6F652680961C}" type="sibTrans" cxnId="{39003F07-76AC-4BA4-B71F-92A5725A3AE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39D92-015E-4B34-A180-4318DF10B1FF}">
      <dgm:prSet phldrT="[Texto]" custT="1"/>
      <dgm:spPr/>
      <dgm:t>
        <a:bodyPr/>
        <a:lstStyle/>
        <a:p>
          <a:pPr algn="r"/>
          <a:r>
            <a:rPr lang="es-ES" sz="1600" b="0" smtClean="0">
              <a:latin typeface="Arial" panose="020B0604020202020204" pitchFamily="34" charset="0"/>
              <a:cs typeface="Arial" panose="020B0604020202020204" pitchFamily="34" charset="0"/>
            </a:rPr>
            <a:t>265,604.7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3C29-90A9-49BE-8A80-53212EDF2DC1}" type="parTrans" cxnId="{61742721-B864-436E-A506-C734B5DB1772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E331A-9974-42E8-9854-AF11BE06C493}" type="sibTrans" cxnId="{61742721-B864-436E-A506-C734B5DB1772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E67BA-1C3E-4AFA-87BD-EEA3B7E2FB6D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Ejercido al periodo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19A25-B3AF-4566-A456-28355CC88B1B}" type="parTrans" cxnId="{01587BEE-A0FD-48AE-8483-065DA07FEBB9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7F15B-4F3A-45BB-AA8C-22FB74C0CA9F}" type="sibTrans" cxnId="{01587BEE-A0FD-48AE-8483-065DA07FEBB9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0F802-4D5E-49AE-8FB1-70C0CF52D492}">
      <dgm:prSet phldrT="[Texto]" custT="1"/>
      <dgm:spPr/>
      <dgm:t>
        <a:bodyPr/>
        <a:lstStyle/>
        <a:p>
          <a:pPr algn="r"/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374,497.1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E0944-3787-427A-B93C-2841149F1104}" type="parTrans" cxnId="{56749866-62F8-49AF-BE41-F793D27F6D23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40D23-26F8-4219-8596-65A3BCB1908C}" type="sibTrans" cxnId="{56749866-62F8-49AF-BE41-F793D27F6D23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0B283-22CB-4AC0-B896-2EFF256A1DE8}">
      <dgm:prSet phldrT="[Texto]" custT="1"/>
      <dgm:spPr/>
      <dgm:t>
        <a:bodyPr/>
        <a:lstStyle/>
        <a:p>
          <a:pPr algn="r"/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379,172.0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3DA76-4920-44B4-BFE7-DED5C27FE3EC}" type="parTrans" cxnId="{4DC00CD5-6999-4AB9-8816-0E3B05708650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52F5E-4667-4F4B-A195-4622DA5F2C7E}" type="sibTrans" cxnId="{4DC00CD5-6999-4AB9-8816-0E3B05708650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25BEC-B14A-4F75-9692-3E83573AF12E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3000 Servicios Generales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4C959-D072-407F-94BC-BF29D23BA736}" type="parTrans" cxnId="{601D959D-D44C-4993-8653-A893E76436E3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1A659E-68F5-4AAE-A7C3-CBF1BA01BDAA}" type="sibTrans" cxnId="{601D959D-D44C-4993-8653-A893E76436E3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93EDE-9335-403A-B97D-2EDFE98B3BEB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5000 Bienes Muebles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F8596-F746-4DC7-8E5D-64238C53F412}" type="parTrans" cxnId="{B3F50F91-D48D-4087-BEF0-D432232064CA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579E0-7C57-480A-B0DA-60524D11E8CC}" type="sibTrans" cxnId="{B3F50F91-D48D-4087-BEF0-D432232064CA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8900E-69D8-46CD-A95E-5B947015A2F0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6000 Obra Pública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E2A05-5B23-4B02-9A70-87FF52BE3B32}" type="parTrans" cxnId="{4B500788-BE64-4748-8040-19C3B6E9319E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47DC1-F414-4202-985D-B2C5229A8C04}" type="sibTrans" cxnId="{4B500788-BE64-4748-8040-19C3B6E9319E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D90D1-EE5E-44A7-98D6-951813733190}">
      <dgm:prSet phldrT="[Texto]" custT="1"/>
      <dgm:spPr/>
      <dgm:t>
        <a:bodyPr/>
        <a:lstStyle/>
        <a:p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15C93-039C-4CBA-B861-69ADC7CEF458}" type="parTrans" cxnId="{9D98A37D-030E-4E60-BC3A-2FE853EF93ED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0B47C-67B0-423D-8822-2BE643D8F31B}" type="sibTrans" cxnId="{9D98A37D-030E-4E60-BC3A-2FE853EF93ED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CDB85-FC39-4605-8B56-C6028E980C99}">
      <dgm:prSet phldrT="[Texto]" custT="1"/>
      <dgm:spPr/>
      <dgm:t>
        <a:bodyPr/>
        <a:lstStyle/>
        <a:p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33BA3-CD1A-4221-A907-3E05DD068133}" type="parTrans" cxnId="{A8A153FB-89CB-480E-AEB3-F2C7AEF2062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5ED83-733D-4C52-A5C5-577E1C3FF88B}" type="sibTrans" cxnId="{A8A153FB-89CB-480E-AEB3-F2C7AEF2062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8FAC2-30D6-4E06-BB16-48390A17568D}">
      <dgm:prSet phldrT="[Texto]" custT="1"/>
      <dgm:spPr/>
      <dgm:t>
        <a:bodyPr/>
        <a:lstStyle/>
        <a:p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EC837-97F0-4BA0-A2BD-4F775B78D873}" type="parTrans" cxnId="{E6F50F7A-ADD5-4A08-9B08-DB4ED1933A55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D0A37-CF47-4943-823D-245A041EFCC3}" type="sibTrans" cxnId="{E6F50F7A-ADD5-4A08-9B08-DB4ED1933A55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9D5E1-BF07-4B06-B9C1-F5867F36E84F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Variación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74767-6D4D-488F-9CD2-153B13842040}" type="parTrans" cxnId="{66612560-73B4-450C-AC60-E478A7CDEB8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CA896-CDE4-410A-837D-AC90F8E3EAEC}" type="sibTrans" cxnId="{66612560-73B4-450C-AC60-E478A7CDEB8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64BCE-4206-4A9E-A6AC-2D2FF045784C}">
      <dgm:prSet phldrT="[Texto]" custT="1"/>
      <dgm:spPr/>
      <dgm:t>
        <a:bodyPr/>
        <a:lstStyle/>
        <a:p>
          <a:pPr algn="r"/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-0.1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40B0E-8CA4-4BFC-A605-440E7FC66B90}" type="parTrans" cxnId="{A3A82552-7209-47B0-BBBC-607929E08AA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0BF6F-5312-4C0B-BD47-967C7EAB794A}" type="sibTrans" cxnId="{A3A82552-7209-47B0-BBBC-607929E08AA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08EAD-52DC-4985-A117-47D4AA51F38C}">
      <dgm:prSet phldrT="[Texto]" custT="1"/>
      <dgm:spPr/>
      <dgm:t>
        <a:bodyPr/>
        <a:lstStyle/>
        <a:p>
          <a:pPr algn="r"/>
          <a:r>
            <a:rPr lang="es-MX" sz="1600" b="1" i="0" u="none" smtClean="0">
              <a:latin typeface="Arial" panose="020B0604020202020204" pitchFamily="34" charset="0"/>
              <a:cs typeface="Arial" panose="020B0604020202020204" pitchFamily="34" charset="0"/>
            </a:rPr>
            <a:t>-113,567.3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1B03A-ED3C-4EC5-9D84-6F12E7A2910B}" type="parTrans" cxnId="{138082F2-1E10-4BC6-9638-67D5C452E8CC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9BAE2-376F-4CB5-AB56-5FA59977E3B8}" type="sibTrans" cxnId="{138082F2-1E10-4BC6-9638-67D5C452E8CC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9FFD3-35BE-472B-90FC-42BF6419EE0A}">
      <dgm:prSet phldrT="[Texto]" custT="1"/>
      <dgm:spPr/>
      <dgm:t>
        <a:bodyPr/>
        <a:lstStyle/>
        <a:p>
          <a:pPr algn="r"/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0.0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584B4-F0CA-405D-8CFF-CEEB69C94EED}" type="parTrans" cxnId="{B52F6F8B-823D-4928-A9B3-9AC41924B6AE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E41F4-3044-4F09-AFF4-70D0737021EA}" type="sibTrans" cxnId="{B52F6F8B-823D-4928-A9B3-9AC41924B6AE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10A3E-A2E9-427C-9168-B890F1B28752}">
      <dgm:prSet phldrT="[Texto]" custT="1"/>
      <dgm:spPr/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94A1A-47B4-4DE1-A693-BD2F7A753F3F}" type="parTrans" cxnId="{30FDC5C1-9029-47BE-8AC1-17EE3879A3B5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51FF6-054E-4F5A-B635-85210C217805}" type="sibTrans" cxnId="{30FDC5C1-9029-47BE-8AC1-17EE3879A3B5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0EC0D-77F2-49B3-A0C9-8FE659C76F69}">
      <dgm:prSet phldrT="[Texto]" custT="1"/>
      <dgm:spPr/>
      <dgm:t>
        <a:bodyPr/>
        <a:lstStyle/>
        <a:p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16664-12A6-48CC-B4C1-A6427E7A8A85}" type="parTrans" cxnId="{A5662765-5295-49A6-A912-776B6D8D798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7F233-E6CB-43BD-8253-9EB36808999B}" type="sibTrans" cxnId="{A5662765-5295-49A6-A912-776B6D8D798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4C49-1D6C-438D-8847-740A0231CEBD}">
      <dgm:prSet phldrT="[Texto]" custT="1"/>
      <dgm:spPr/>
      <dgm:t>
        <a:bodyPr/>
        <a:lstStyle/>
        <a:p>
          <a:r>
            <a:rPr lang="es-MX" sz="1300" b="1" smtClean="0"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endParaRPr lang="es-MX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63E8-BED3-43FD-B6F8-C8F42C39055E}" type="parTrans" cxnId="{1D62728E-A2D7-4339-A31C-3E36229BB9FA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A1F03-F013-4B3C-8E43-C1587D8CD59F}" type="sibTrans" cxnId="{1D62728E-A2D7-4339-A31C-3E36229BB9FA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3385E-880E-47F2-BE63-1E2BF8863C15}">
      <dgm:prSet phldrT="[Texto]" custT="1"/>
      <dgm:spPr/>
      <dgm:t>
        <a:bodyPr/>
        <a:lstStyle/>
        <a:p>
          <a:pPr algn="r"/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725,652.1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4BD2B-CF2E-4A52-A039-21164EA4723F}" type="parTrans" cxnId="{3D1DC025-A2D2-4C8E-8802-E121155C861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7D60F-F775-4054-9C72-7FD3AE3B713E}" type="sibTrans" cxnId="{3D1DC025-A2D2-4C8E-8802-E121155C861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93A28-9BFF-4CE4-A41D-827F86A8FFBD}">
      <dgm:prSet phldrT="[Texto]" custT="1"/>
      <dgm:spPr/>
      <dgm:t>
        <a:bodyPr/>
        <a:lstStyle/>
        <a:p>
          <a:pPr algn="r"/>
          <a:r>
            <a:rPr lang="es-MX" sz="1600" b="1" smtClean="0">
              <a:latin typeface="Arial" panose="020B0604020202020204" pitchFamily="34" charset="0"/>
              <a:cs typeface="Arial" panose="020B0604020202020204" pitchFamily="34" charset="0"/>
            </a:rPr>
            <a:t>839,219.5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17B5C-3D56-4706-802B-C48005C9B7B1}" type="parTrans" cxnId="{F4E8E984-0E8A-46A9-B5F2-6F772AE7F93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2FD14-AB2C-4B98-B3F3-00E1A679D3C4}" type="sibTrans" cxnId="{F4E8E984-0E8A-46A9-B5F2-6F772AE7F93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37507-F596-4F65-9ECA-19E93B6E4908}">
      <dgm:prSet phldrT="[Texto]" custT="1"/>
      <dgm:spPr/>
      <dgm:t>
        <a:bodyPr/>
        <a:lstStyle/>
        <a:p>
          <a:pPr algn="r"/>
          <a:r>
            <a:rPr lang="es-MX" sz="1600" b="1" i="0" u="none" smtClean="0">
              <a:latin typeface="Arial" panose="020B0604020202020204" pitchFamily="34" charset="0"/>
              <a:cs typeface="Arial" panose="020B0604020202020204" pitchFamily="34" charset="0"/>
            </a:rPr>
            <a:t>-113,567.4</a:t>
          </a:r>
          <a:endParaRPr lang="es-MX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F81AC-8BE3-4A35-9952-A29858B633A6}" type="parTrans" cxnId="{12CB63D5-A5E2-4C29-A0BF-7C628CFAD3D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EB4AA-CA4C-4122-BE5F-FADADAF45D72}" type="sibTrans" cxnId="{12CB63D5-A5E2-4C29-A0BF-7C628CFAD3D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070C0-3B65-4B9B-B9A3-7BCC1D27665E}">
      <dgm:prSet phldrT="[Texto]" custT="1"/>
      <dgm:spPr/>
      <dgm:t>
        <a:bodyPr/>
        <a:lstStyle/>
        <a:p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3D494-F078-4220-8E09-513657F07666}" type="sibTrans" cxnId="{CDA93553-84A3-4A1D-A0E7-65BE0D63100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57AC8-50C3-4A50-BBBE-944CA7DE3D73}" type="parTrans" cxnId="{CDA93553-84A3-4A1D-A0E7-65BE0D63100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103AA-B1D9-4CC0-9BF5-9560CF145544}">
      <dgm:prSet phldrT="[Texto]" custT="1"/>
      <dgm:spPr/>
      <dgm:t>
        <a:bodyPr/>
        <a:lstStyle/>
        <a:p>
          <a:pPr algn="r"/>
          <a:r>
            <a:rPr lang="es-ES" sz="1600" b="0" smtClean="0">
              <a:latin typeface="Arial" panose="020B0604020202020204" pitchFamily="34" charset="0"/>
              <a:cs typeface="Arial" panose="020B0604020202020204" pitchFamily="34" charset="0"/>
            </a:rPr>
            <a:t>374.497.0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C6AD7-72DC-470D-9913-4331A961AD95}" type="sibTrans" cxnId="{5737A495-491B-4616-88CA-87ECB0D5E1E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D962F-4DFC-489E-982E-6873D28AB5C2}" type="parTrans" cxnId="{5737A495-491B-4616-88CA-87ECB0D5E1E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96DE4-1DBC-44BA-8E64-628E718106FB}">
      <dgm:prSet phldrT="[Texto]" custT="1"/>
      <dgm:spPr/>
      <dgm:t>
        <a:bodyPr/>
        <a:lstStyle/>
        <a:p>
          <a:pPr algn="r"/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85,550.4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C5F7E-F4DA-4956-A1D5-22EBC12E7EF5}" type="sibTrans" cxnId="{474AF29C-995F-4903-85A9-173C338AB28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8D03D-AE77-4E51-95CC-1ED31AFB52CD}" type="parTrans" cxnId="{474AF29C-995F-4903-85A9-173C338AB28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EDDD14-A743-4FA7-834A-15FF926899E5}">
      <dgm:prSet phldrT="[Texto]" custT="1"/>
      <dgm:spPr/>
      <dgm:t>
        <a:bodyPr/>
        <a:lstStyle/>
        <a:p>
          <a:pPr algn="r"/>
          <a:r>
            <a:rPr lang="es-MX" sz="1600" b="0" smtClean="0">
              <a:latin typeface="Arial" panose="020B0604020202020204" pitchFamily="34" charset="0"/>
              <a:cs typeface="Arial" panose="020B0604020202020204" pitchFamily="34" charset="0"/>
            </a:rPr>
            <a:t>85,550.4</a:t>
          </a:r>
          <a:endParaRPr lang="es-MX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B47BD-200C-4608-B75E-BA127BA35FB6}" type="sibTrans" cxnId="{882D1FB6-1618-409F-B901-540A1A4F52D8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562FB-CF62-4354-AAFE-C6CE87E8D6EB}" type="parTrans" cxnId="{882D1FB6-1618-409F-B901-540A1A4F52D8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5F37A-9DA7-47B6-80F5-0C7F32499B03}" type="pres">
      <dgm:prSet presAssocID="{40757226-09BE-47FE-8E79-0C3C276BAA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8A11B05-84DC-447C-A7E2-D184EF4A19D5}" type="pres">
      <dgm:prSet presAssocID="{303B94AE-FA8D-4AC3-8CFA-14BBAF5093A5}" presName="compNode" presStyleCnt="0"/>
      <dgm:spPr/>
      <dgm:t>
        <a:bodyPr/>
        <a:lstStyle/>
        <a:p>
          <a:endParaRPr lang="es-ES"/>
        </a:p>
      </dgm:t>
    </dgm:pt>
    <dgm:pt modelId="{46B3252F-0365-4265-A974-27E1231CD5A8}" type="pres">
      <dgm:prSet presAssocID="{303B94AE-FA8D-4AC3-8CFA-14BBAF5093A5}" presName="aNode" presStyleLbl="bgShp" presStyleIdx="0" presStyleCnt="4" custLinFactNeighborX="-102"/>
      <dgm:spPr/>
      <dgm:t>
        <a:bodyPr/>
        <a:lstStyle/>
        <a:p>
          <a:endParaRPr lang="es-MX"/>
        </a:p>
      </dgm:t>
    </dgm:pt>
    <dgm:pt modelId="{02C0C39B-CC3E-4250-91F1-F04EF2D9354D}" type="pres">
      <dgm:prSet presAssocID="{303B94AE-FA8D-4AC3-8CFA-14BBAF5093A5}" presName="textNode" presStyleLbl="bgShp" presStyleIdx="0" presStyleCnt="4"/>
      <dgm:spPr/>
      <dgm:t>
        <a:bodyPr/>
        <a:lstStyle/>
        <a:p>
          <a:endParaRPr lang="es-MX"/>
        </a:p>
      </dgm:t>
    </dgm:pt>
    <dgm:pt modelId="{BD081C36-6203-4753-A177-0E4EEA49669F}" type="pres">
      <dgm:prSet presAssocID="{303B94AE-FA8D-4AC3-8CFA-14BBAF5093A5}" presName="compChildNode" presStyleCnt="0"/>
      <dgm:spPr/>
      <dgm:t>
        <a:bodyPr/>
        <a:lstStyle/>
        <a:p>
          <a:endParaRPr lang="es-ES"/>
        </a:p>
      </dgm:t>
    </dgm:pt>
    <dgm:pt modelId="{E433B3A3-617C-4FB1-BB00-90AE58F5DDEF}" type="pres">
      <dgm:prSet presAssocID="{303B94AE-FA8D-4AC3-8CFA-14BBAF5093A5}" presName="theInnerList" presStyleCnt="0"/>
      <dgm:spPr/>
      <dgm:t>
        <a:bodyPr/>
        <a:lstStyle/>
        <a:p>
          <a:endParaRPr lang="es-ES"/>
        </a:p>
      </dgm:t>
    </dgm:pt>
    <dgm:pt modelId="{5643A85F-CD5F-4820-A761-A65AEB06FFA2}" type="pres">
      <dgm:prSet presAssocID="{A1FB439C-AA9D-4FD7-AF8F-4F325022F20C}" presName="childNode" presStyleLbl="node1" presStyleIdx="0" presStyleCnt="24" custLinFactY="11802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B8F6DE-FF09-4FA9-A5AB-F728F1CEB237}" type="pres">
      <dgm:prSet presAssocID="{A1FB439C-AA9D-4FD7-AF8F-4F325022F20C}" presName="aSpace2" presStyleCnt="0"/>
      <dgm:spPr/>
      <dgm:t>
        <a:bodyPr/>
        <a:lstStyle/>
        <a:p>
          <a:endParaRPr lang="es-ES"/>
        </a:p>
      </dgm:t>
    </dgm:pt>
    <dgm:pt modelId="{23399951-AF53-4E7D-AC66-4E21FED74DC1}" type="pres">
      <dgm:prSet presAssocID="{1A764A74-52DB-441E-9740-B071B41957C5}" presName="childNode" presStyleLbl="node1" presStyleIdx="1" presStyleCnt="24" custLinFactY="16000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E064E0-095F-4D60-B3DE-558BF9DC2A7A}" type="pres">
      <dgm:prSet presAssocID="{1A764A74-52DB-441E-9740-B071B41957C5}" presName="aSpace2" presStyleCnt="0"/>
      <dgm:spPr/>
      <dgm:t>
        <a:bodyPr/>
        <a:lstStyle/>
        <a:p>
          <a:endParaRPr lang="es-ES"/>
        </a:p>
      </dgm:t>
    </dgm:pt>
    <dgm:pt modelId="{AFB913A4-0A33-4D62-AC07-B595F3CF299A}" type="pres">
      <dgm:prSet presAssocID="{41C25BEC-B14A-4F75-9692-3E83573AF12E}" presName="childNode" presStyleLbl="node1" presStyleIdx="2" presStyleCnt="24" custLinFactY="20812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2998C4-2065-448A-A37E-A23E15EFC372}" type="pres">
      <dgm:prSet presAssocID="{41C25BEC-B14A-4F75-9692-3E83573AF12E}" presName="aSpace2" presStyleCnt="0"/>
      <dgm:spPr/>
      <dgm:t>
        <a:bodyPr/>
        <a:lstStyle/>
        <a:p>
          <a:endParaRPr lang="es-ES"/>
        </a:p>
      </dgm:t>
    </dgm:pt>
    <dgm:pt modelId="{E2C1A1C7-DEBD-478F-A03B-848B024B47CF}" type="pres">
      <dgm:prSet presAssocID="{FDE93EDE-9335-403A-B97D-2EDFE98B3BEB}" presName="childNode" presStyleLbl="node1" presStyleIdx="3" presStyleCnt="24" custLinFactY="18351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4BE88E-D166-458D-86DD-6E458B8DCBA6}" type="pres">
      <dgm:prSet presAssocID="{FDE93EDE-9335-403A-B97D-2EDFE98B3BEB}" presName="aSpace2" presStyleCnt="0"/>
      <dgm:spPr/>
      <dgm:t>
        <a:bodyPr/>
        <a:lstStyle/>
        <a:p>
          <a:endParaRPr lang="es-ES"/>
        </a:p>
      </dgm:t>
    </dgm:pt>
    <dgm:pt modelId="{57CB4A92-3E32-467A-84AC-B33254A32CEB}" type="pres">
      <dgm:prSet presAssocID="{DCE8900E-69D8-46CD-A95E-5B947015A2F0}" presName="childNode" presStyleLbl="node1" presStyleIdx="4" presStyleCnt="24" custLinFactY="15890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7FB420-4343-4BDD-990C-D3AF063F1081}" type="pres">
      <dgm:prSet presAssocID="{DCE8900E-69D8-46CD-A95E-5B947015A2F0}" presName="aSpace2" presStyleCnt="0"/>
      <dgm:spPr/>
      <dgm:t>
        <a:bodyPr/>
        <a:lstStyle/>
        <a:p>
          <a:endParaRPr lang="es-ES"/>
        </a:p>
      </dgm:t>
    </dgm:pt>
    <dgm:pt modelId="{D7393158-5F75-4D4C-B94B-4099183C033E}" type="pres">
      <dgm:prSet presAssocID="{59DB4C49-1D6C-438D-8847-740A0231CEBD}" presName="childNode" presStyleLbl="node1" presStyleIdx="5" presStyleCnt="24" custLinFactY="13429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B48A31-1F9D-4215-B6F4-4E60BB3200EF}" type="pres">
      <dgm:prSet presAssocID="{303B94AE-FA8D-4AC3-8CFA-14BBAF5093A5}" presName="aSpace" presStyleCnt="0"/>
      <dgm:spPr/>
      <dgm:t>
        <a:bodyPr/>
        <a:lstStyle/>
        <a:p>
          <a:endParaRPr lang="es-ES"/>
        </a:p>
      </dgm:t>
    </dgm:pt>
    <dgm:pt modelId="{70C29208-7AEB-427F-80B4-0F7B27CE1B65}" type="pres">
      <dgm:prSet presAssocID="{12AD71A4-F0C7-4972-B9AF-09D8377F2568}" presName="compNode" presStyleCnt="0"/>
      <dgm:spPr/>
      <dgm:t>
        <a:bodyPr/>
        <a:lstStyle/>
        <a:p>
          <a:endParaRPr lang="es-ES"/>
        </a:p>
      </dgm:t>
    </dgm:pt>
    <dgm:pt modelId="{EA0BCEB0-CF04-40E7-A5CB-1D3D8CAA46C5}" type="pres">
      <dgm:prSet presAssocID="{12AD71A4-F0C7-4972-B9AF-09D8377F2568}" presName="aNode" presStyleLbl="bgShp" presStyleIdx="1" presStyleCnt="4" custLinFactNeighborX="146" custLinFactNeighborY="-521"/>
      <dgm:spPr/>
      <dgm:t>
        <a:bodyPr/>
        <a:lstStyle/>
        <a:p>
          <a:endParaRPr lang="es-MX"/>
        </a:p>
      </dgm:t>
    </dgm:pt>
    <dgm:pt modelId="{3F5DE6C4-6A5D-487E-94C2-C1A201795686}" type="pres">
      <dgm:prSet presAssocID="{12AD71A4-F0C7-4972-B9AF-09D8377F2568}" presName="textNode" presStyleLbl="bgShp" presStyleIdx="1" presStyleCnt="4"/>
      <dgm:spPr/>
      <dgm:t>
        <a:bodyPr/>
        <a:lstStyle/>
        <a:p>
          <a:endParaRPr lang="es-MX"/>
        </a:p>
      </dgm:t>
    </dgm:pt>
    <dgm:pt modelId="{6FAC785F-3D98-40B9-A1B5-1873E18FC93A}" type="pres">
      <dgm:prSet presAssocID="{12AD71A4-F0C7-4972-B9AF-09D8377F2568}" presName="compChildNode" presStyleCnt="0"/>
      <dgm:spPr/>
      <dgm:t>
        <a:bodyPr/>
        <a:lstStyle/>
        <a:p>
          <a:endParaRPr lang="es-ES"/>
        </a:p>
      </dgm:t>
    </dgm:pt>
    <dgm:pt modelId="{9F07D041-0971-4924-ADB8-C64BDD76AEBA}" type="pres">
      <dgm:prSet presAssocID="{12AD71A4-F0C7-4972-B9AF-09D8377F2568}" presName="theInnerList" presStyleCnt="0"/>
      <dgm:spPr/>
      <dgm:t>
        <a:bodyPr/>
        <a:lstStyle/>
        <a:p>
          <a:endParaRPr lang="es-ES"/>
        </a:p>
      </dgm:t>
    </dgm:pt>
    <dgm:pt modelId="{2CD9E834-FCD0-4AB0-A738-34D6FC799026}" type="pres">
      <dgm:prSet presAssocID="{91C103AA-B1D9-4CC0-9BF5-9560CF145544}" presName="childNode" presStyleLbl="node1" presStyleIdx="6" presStyleCnt="24" custLinFactY="9178" custLinFactNeighborX="-3201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84F493-2C87-4AAC-B2D2-91D3379E3C84}" type="pres">
      <dgm:prSet presAssocID="{91C103AA-B1D9-4CC0-9BF5-9560CF145544}" presName="aSpace2" presStyleCnt="0"/>
      <dgm:spPr/>
      <dgm:t>
        <a:bodyPr/>
        <a:lstStyle/>
        <a:p>
          <a:endParaRPr lang="es-ES"/>
        </a:p>
      </dgm:t>
    </dgm:pt>
    <dgm:pt modelId="{97E2A10C-B9CB-4BC6-B575-0FF488B2F95A}" type="pres">
      <dgm:prSet presAssocID="{8EA39D92-015E-4B34-A180-4318DF10B1FF}" presName="childNode" presStyleLbl="node1" presStyleIdx="7" presStyleCnt="24" custLinFactY="13539" custLinFactNeighborX="-2487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FAD19-5B5E-4112-A58A-EDE4617470DE}" type="pres">
      <dgm:prSet presAssocID="{8EA39D92-015E-4B34-A180-4318DF10B1FF}" presName="aSpace2" presStyleCnt="0"/>
      <dgm:spPr/>
      <dgm:t>
        <a:bodyPr/>
        <a:lstStyle/>
        <a:p>
          <a:endParaRPr lang="es-ES"/>
        </a:p>
      </dgm:t>
    </dgm:pt>
    <dgm:pt modelId="{8B6CE5AB-0B97-4698-8855-AC4D1D0F6B9C}" type="pres">
      <dgm:prSet presAssocID="{DEE96DE4-1DBC-44BA-8E64-628E718106FB}" presName="childNode" presStyleLbl="node1" presStyleIdx="8" presStyleCnt="24" custLinFactY="13467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BDAA32-741A-4DBC-B6AE-A43B1C3F5791}" type="pres">
      <dgm:prSet presAssocID="{DEE96DE4-1DBC-44BA-8E64-628E718106FB}" presName="aSpace2" presStyleCnt="0"/>
      <dgm:spPr/>
      <dgm:t>
        <a:bodyPr/>
        <a:lstStyle/>
        <a:p>
          <a:endParaRPr lang="es-ES"/>
        </a:p>
      </dgm:t>
    </dgm:pt>
    <dgm:pt modelId="{CB950A63-35E7-4CB1-8DC1-2AF6C3E9E73D}" type="pres">
      <dgm:prSet presAssocID="{D53D90D1-EE5E-44A7-98D6-951813733190}" presName="childNode" presStyleLbl="node1" presStyleIdx="9" presStyleCnt="24" custLinFactY="5359" custLinFactNeighborX="-1958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898CFB-9EC6-4772-ACE8-F472B0060328}" type="pres">
      <dgm:prSet presAssocID="{D53D90D1-EE5E-44A7-98D6-951813733190}" presName="aSpace2" presStyleCnt="0"/>
      <dgm:spPr/>
      <dgm:t>
        <a:bodyPr/>
        <a:lstStyle/>
        <a:p>
          <a:endParaRPr lang="es-ES"/>
        </a:p>
      </dgm:t>
    </dgm:pt>
    <dgm:pt modelId="{1B9819CE-A432-4EDC-8903-2BBF89B1C6C3}" type="pres">
      <dgm:prSet presAssocID="{A15070C0-3B65-4B9B-B9A3-7BCC1D27665E}" presName="childNode" presStyleLbl="node1" presStyleIdx="10" presStyleCnt="24" custLinFactY="5287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62A833-F558-41A8-9306-AD246D7F63AA}" type="pres">
      <dgm:prSet presAssocID="{A15070C0-3B65-4B9B-B9A3-7BCC1D27665E}" presName="aSpace2" presStyleCnt="0"/>
      <dgm:spPr/>
      <dgm:t>
        <a:bodyPr/>
        <a:lstStyle/>
        <a:p>
          <a:endParaRPr lang="es-ES"/>
        </a:p>
      </dgm:t>
    </dgm:pt>
    <dgm:pt modelId="{41BE32A6-9206-488F-AD1F-68F4334ED118}" type="pres">
      <dgm:prSet presAssocID="{57D3385E-880E-47F2-BE63-1E2BF8863C15}" presName="childNode" presStyleLbl="node1" presStyleIdx="11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21EC4B-C2CD-400F-969A-4B45D7B45F58}" type="pres">
      <dgm:prSet presAssocID="{12AD71A4-F0C7-4972-B9AF-09D8377F2568}" presName="aSpace" presStyleCnt="0"/>
      <dgm:spPr/>
      <dgm:t>
        <a:bodyPr/>
        <a:lstStyle/>
        <a:p>
          <a:endParaRPr lang="es-ES"/>
        </a:p>
      </dgm:t>
    </dgm:pt>
    <dgm:pt modelId="{F71AFE1F-EF6E-432C-8E27-5F29421AA120}" type="pres">
      <dgm:prSet presAssocID="{5FEE67BA-1C3E-4AFA-87BD-EEA3B7E2FB6D}" presName="compNode" presStyleCnt="0"/>
      <dgm:spPr/>
      <dgm:t>
        <a:bodyPr/>
        <a:lstStyle/>
        <a:p>
          <a:endParaRPr lang="es-ES"/>
        </a:p>
      </dgm:t>
    </dgm:pt>
    <dgm:pt modelId="{06D6F8A1-59E7-4F51-B3B3-5A8D85F5A2AB}" type="pres">
      <dgm:prSet presAssocID="{5FEE67BA-1C3E-4AFA-87BD-EEA3B7E2FB6D}" presName="aNode" presStyleLbl="bgShp" presStyleIdx="2" presStyleCnt="4"/>
      <dgm:spPr/>
      <dgm:t>
        <a:bodyPr/>
        <a:lstStyle/>
        <a:p>
          <a:endParaRPr lang="es-MX"/>
        </a:p>
      </dgm:t>
    </dgm:pt>
    <dgm:pt modelId="{37791521-B0AC-4F6A-AFAE-B9F2A666E38D}" type="pres">
      <dgm:prSet presAssocID="{5FEE67BA-1C3E-4AFA-87BD-EEA3B7E2FB6D}" presName="textNode" presStyleLbl="bgShp" presStyleIdx="2" presStyleCnt="4"/>
      <dgm:spPr/>
      <dgm:t>
        <a:bodyPr/>
        <a:lstStyle/>
        <a:p>
          <a:endParaRPr lang="es-MX"/>
        </a:p>
      </dgm:t>
    </dgm:pt>
    <dgm:pt modelId="{AD00F6F4-73FB-485F-9148-B6D4C468BD43}" type="pres">
      <dgm:prSet presAssocID="{5FEE67BA-1C3E-4AFA-87BD-EEA3B7E2FB6D}" presName="compChildNode" presStyleCnt="0"/>
      <dgm:spPr/>
      <dgm:t>
        <a:bodyPr/>
        <a:lstStyle/>
        <a:p>
          <a:endParaRPr lang="es-ES"/>
        </a:p>
      </dgm:t>
    </dgm:pt>
    <dgm:pt modelId="{062AFB8D-C618-42D2-8170-92C9F959F618}" type="pres">
      <dgm:prSet presAssocID="{5FEE67BA-1C3E-4AFA-87BD-EEA3B7E2FB6D}" presName="theInnerList" presStyleCnt="0"/>
      <dgm:spPr/>
      <dgm:t>
        <a:bodyPr/>
        <a:lstStyle/>
        <a:p>
          <a:endParaRPr lang="es-ES"/>
        </a:p>
      </dgm:t>
    </dgm:pt>
    <dgm:pt modelId="{E32AAD3A-6EFF-4BD0-B4B7-8D38D37C4269}" type="pres">
      <dgm:prSet presAssocID="{78D0F802-4D5E-49AE-8FB1-70C0CF52D492}" presName="childNode" presStyleLbl="node1" presStyleIdx="12" presStyleCnt="24" custLinFactY="6405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0BE777-CBDD-448B-9D4D-579DD6381E0D}" type="pres">
      <dgm:prSet presAssocID="{78D0F802-4D5E-49AE-8FB1-70C0CF52D492}" presName="aSpace2" presStyleCnt="0"/>
      <dgm:spPr/>
      <dgm:t>
        <a:bodyPr/>
        <a:lstStyle/>
        <a:p>
          <a:endParaRPr lang="es-ES"/>
        </a:p>
      </dgm:t>
    </dgm:pt>
    <dgm:pt modelId="{460C91BC-8B39-4820-B308-0EBC4CBB0774}" type="pres">
      <dgm:prSet presAssocID="{8820B283-22CB-4AC0-B896-2EFF256A1DE8}" presName="childNode" presStyleLbl="node1" presStyleIdx="13" presStyleCnt="24" custLinFactY="8866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6565E2-3AD5-41E6-9CD6-87598F8C20F4}" type="pres">
      <dgm:prSet presAssocID="{8820B283-22CB-4AC0-B896-2EFF256A1DE8}" presName="aSpace2" presStyleCnt="0"/>
      <dgm:spPr/>
      <dgm:t>
        <a:bodyPr/>
        <a:lstStyle/>
        <a:p>
          <a:endParaRPr lang="es-ES"/>
        </a:p>
      </dgm:t>
    </dgm:pt>
    <dgm:pt modelId="{AD70F832-81E8-4F8C-BDD3-28A94EE55CC3}" type="pres">
      <dgm:prSet presAssocID="{BCEDDD14-A743-4FA7-834A-15FF926899E5}" presName="childNode" presStyleLbl="node1" presStyleIdx="14" presStyleCnt="24" custLinFactY="6405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69BA36-4CC3-4466-B9F8-8C686A063618}" type="pres">
      <dgm:prSet presAssocID="{BCEDDD14-A743-4FA7-834A-15FF926899E5}" presName="aSpace2" presStyleCnt="0"/>
      <dgm:spPr/>
      <dgm:t>
        <a:bodyPr/>
        <a:lstStyle/>
        <a:p>
          <a:endParaRPr lang="es-ES"/>
        </a:p>
      </dgm:t>
    </dgm:pt>
    <dgm:pt modelId="{809918F8-10F8-4808-90AD-58E8E1071B7E}" type="pres">
      <dgm:prSet presAssocID="{E18CDB85-FC39-4605-8B56-C6028E980C99}" presName="childNode" presStyleLbl="node1" presStyleIdx="15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E41030-D823-42B4-9074-6C1BD1A82724}" type="pres">
      <dgm:prSet presAssocID="{E18CDB85-FC39-4605-8B56-C6028E980C99}" presName="aSpace2" presStyleCnt="0"/>
      <dgm:spPr/>
      <dgm:t>
        <a:bodyPr/>
        <a:lstStyle/>
        <a:p>
          <a:endParaRPr lang="es-ES"/>
        </a:p>
      </dgm:t>
    </dgm:pt>
    <dgm:pt modelId="{17FABED6-17C5-4479-8890-A77C29B85F78}" type="pres">
      <dgm:prSet presAssocID="{0E48FAC2-30D6-4E06-BB16-48390A17568D}" presName="childNode" presStyleLbl="node1" presStyleIdx="16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7295EF-091B-4A50-9504-B9A3A06DD652}" type="pres">
      <dgm:prSet presAssocID="{0E48FAC2-30D6-4E06-BB16-48390A17568D}" presName="aSpace2" presStyleCnt="0"/>
      <dgm:spPr/>
      <dgm:t>
        <a:bodyPr/>
        <a:lstStyle/>
        <a:p>
          <a:endParaRPr lang="es-ES"/>
        </a:p>
      </dgm:t>
    </dgm:pt>
    <dgm:pt modelId="{3C53CEC6-482A-4F0D-B895-65266A58CB8E}" type="pres">
      <dgm:prSet presAssocID="{DB693A28-9BFF-4CE4-A41D-827F86A8FFBD}" presName="childNode" presStyleLbl="node1" presStyleIdx="17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9FF0D7-D413-47E0-AB9E-D6E6EA08D971}" type="pres">
      <dgm:prSet presAssocID="{5FEE67BA-1C3E-4AFA-87BD-EEA3B7E2FB6D}" presName="aSpace" presStyleCnt="0"/>
      <dgm:spPr/>
      <dgm:t>
        <a:bodyPr/>
        <a:lstStyle/>
        <a:p>
          <a:endParaRPr lang="es-ES"/>
        </a:p>
      </dgm:t>
    </dgm:pt>
    <dgm:pt modelId="{11FA77B6-A080-46B5-A03F-B1552D2E7EB2}" type="pres">
      <dgm:prSet presAssocID="{5B09D5E1-BF07-4B06-B9C1-F5867F36E84F}" presName="compNode" presStyleCnt="0"/>
      <dgm:spPr/>
      <dgm:t>
        <a:bodyPr/>
        <a:lstStyle/>
        <a:p>
          <a:endParaRPr lang="es-ES"/>
        </a:p>
      </dgm:t>
    </dgm:pt>
    <dgm:pt modelId="{B25B7DA8-FF0C-4D30-BAC4-8F4F0AB692FF}" type="pres">
      <dgm:prSet presAssocID="{5B09D5E1-BF07-4B06-B9C1-F5867F36E84F}" presName="aNode" presStyleLbl="bgShp" presStyleIdx="3" presStyleCnt="4"/>
      <dgm:spPr/>
      <dgm:t>
        <a:bodyPr/>
        <a:lstStyle/>
        <a:p>
          <a:endParaRPr lang="es-MX"/>
        </a:p>
      </dgm:t>
    </dgm:pt>
    <dgm:pt modelId="{F37F12CA-0FC5-45E3-814E-877CDE090E10}" type="pres">
      <dgm:prSet presAssocID="{5B09D5E1-BF07-4B06-B9C1-F5867F36E84F}" presName="textNode" presStyleLbl="bgShp" presStyleIdx="3" presStyleCnt="4"/>
      <dgm:spPr/>
      <dgm:t>
        <a:bodyPr/>
        <a:lstStyle/>
        <a:p>
          <a:endParaRPr lang="es-MX"/>
        </a:p>
      </dgm:t>
    </dgm:pt>
    <dgm:pt modelId="{F14F98DA-9CBB-487D-B215-281DEF596828}" type="pres">
      <dgm:prSet presAssocID="{5B09D5E1-BF07-4B06-B9C1-F5867F36E84F}" presName="compChildNode" presStyleCnt="0"/>
      <dgm:spPr/>
      <dgm:t>
        <a:bodyPr/>
        <a:lstStyle/>
        <a:p>
          <a:endParaRPr lang="es-ES"/>
        </a:p>
      </dgm:t>
    </dgm:pt>
    <dgm:pt modelId="{0D492263-1F66-4DEC-9934-CE0B82E4A91D}" type="pres">
      <dgm:prSet presAssocID="{5B09D5E1-BF07-4B06-B9C1-F5867F36E84F}" presName="theInnerList" presStyleCnt="0"/>
      <dgm:spPr/>
      <dgm:t>
        <a:bodyPr/>
        <a:lstStyle/>
        <a:p>
          <a:endParaRPr lang="es-ES"/>
        </a:p>
      </dgm:t>
    </dgm:pt>
    <dgm:pt modelId="{651F3BB9-58A7-417C-9A81-48BC949F9873}" type="pres">
      <dgm:prSet presAssocID="{BB264BCE-4206-4A9E-A6AC-2D2FF045784C}" presName="childNode" presStyleLbl="node1" presStyleIdx="18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0C2284-D362-4DC8-9C32-776D49855C83}" type="pres">
      <dgm:prSet presAssocID="{BB264BCE-4206-4A9E-A6AC-2D2FF045784C}" presName="aSpace2" presStyleCnt="0"/>
      <dgm:spPr/>
      <dgm:t>
        <a:bodyPr/>
        <a:lstStyle/>
        <a:p>
          <a:endParaRPr lang="es-ES"/>
        </a:p>
      </dgm:t>
    </dgm:pt>
    <dgm:pt modelId="{C996BDE7-60A8-4AAC-A4D0-F64B16E9A6E1}" type="pres">
      <dgm:prSet presAssocID="{E7A08EAD-52DC-4985-A117-47D4AA51F38C}" presName="childNode" presStyleLbl="node1" presStyleIdx="19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EAA9BD-1201-49C1-9373-B3235DF9850D}" type="pres">
      <dgm:prSet presAssocID="{E7A08EAD-52DC-4985-A117-47D4AA51F38C}" presName="aSpace2" presStyleCnt="0"/>
      <dgm:spPr/>
      <dgm:t>
        <a:bodyPr/>
        <a:lstStyle/>
        <a:p>
          <a:endParaRPr lang="es-ES"/>
        </a:p>
      </dgm:t>
    </dgm:pt>
    <dgm:pt modelId="{2766B0BB-19DC-4179-B798-24C43E3EC1E2}" type="pres">
      <dgm:prSet presAssocID="{6DF9FFD3-35BE-472B-90FC-42BF6419EE0A}" presName="childNode" presStyleLbl="node1" presStyleIdx="20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233933-8877-4BB9-ADE3-97F15C71A42B}" type="pres">
      <dgm:prSet presAssocID="{6DF9FFD3-35BE-472B-90FC-42BF6419EE0A}" presName="aSpace2" presStyleCnt="0"/>
      <dgm:spPr/>
      <dgm:t>
        <a:bodyPr/>
        <a:lstStyle/>
        <a:p>
          <a:endParaRPr lang="es-ES"/>
        </a:p>
      </dgm:t>
    </dgm:pt>
    <dgm:pt modelId="{121BA02C-4966-4CC3-8C7C-3C2DCC018152}" type="pres">
      <dgm:prSet presAssocID="{4EC10A3E-A2E9-427C-9168-B890F1B28752}" presName="childNode" presStyleLbl="node1" presStyleIdx="21" presStyleCnt="24" custLinFactY="3944" custLinFactNeighborX="-669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4D2FE4-03E7-4F34-80AD-4C913A9FBF3F}" type="pres">
      <dgm:prSet presAssocID="{4EC10A3E-A2E9-427C-9168-B890F1B28752}" presName="aSpace2" presStyleCnt="0"/>
      <dgm:spPr/>
      <dgm:t>
        <a:bodyPr/>
        <a:lstStyle/>
        <a:p>
          <a:endParaRPr lang="es-ES"/>
        </a:p>
      </dgm:t>
    </dgm:pt>
    <dgm:pt modelId="{2ACEAD8A-F6BE-4C34-BE16-3EC1A633F73A}" type="pres">
      <dgm:prSet presAssocID="{9940EC0D-77F2-49B3-A0C9-8FE659C76F69}" presName="childNode" presStyleLbl="node1" presStyleIdx="22" presStyleCnt="24" custLinFactY="217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EEA0F2-7905-4E89-988D-2D60F2A028F0}" type="pres">
      <dgm:prSet presAssocID="{9940EC0D-77F2-49B3-A0C9-8FE659C76F69}" presName="aSpace2" presStyleCnt="0"/>
      <dgm:spPr/>
      <dgm:t>
        <a:bodyPr/>
        <a:lstStyle/>
        <a:p>
          <a:endParaRPr lang="es-ES"/>
        </a:p>
      </dgm:t>
    </dgm:pt>
    <dgm:pt modelId="{44F49EC9-55A7-43F7-B658-57EA2CC995E6}" type="pres">
      <dgm:prSet presAssocID="{D2037507-F596-4F65-9ECA-19E93B6E4908}" presName="childNode" presStyleLbl="node1" presStyleIdx="23" presStyleCnt="24" custLinFactNeighborY="959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1921BF-D0A4-4A9C-B17D-2D702F97A6AB}" type="presOf" srcId="{40757226-09BE-47FE-8E79-0C3C276BAA68}" destId="{7135F37A-9DA7-47B6-80F5-0C7F32499B03}" srcOrd="0" destOrd="0" presId="urn:microsoft.com/office/officeart/2005/8/layout/lProcess2"/>
    <dgm:cxn modelId="{474AF29C-995F-4903-85A9-173C338AB28B}" srcId="{12AD71A4-F0C7-4972-B9AF-09D8377F2568}" destId="{DEE96DE4-1DBC-44BA-8E64-628E718106FB}" srcOrd="2" destOrd="0" parTransId="{1438D03D-AE77-4E51-95CC-1ED31AFB52CD}" sibTransId="{2F2C5F7E-F4DA-4956-A1D5-22EBC12E7EF5}"/>
    <dgm:cxn modelId="{3A9EDDF3-3CAF-49D9-9691-8B315E2CE827}" type="presOf" srcId="{12AD71A4-F0C7-4972-B9AF-09D8377F2568}" destId="{3F5DE6C4-6A5D-487E-94C2-C1A201795686}" srcOrd="1" destOrd="0" presId="urn:microsoft.com/office/officeart/2005/8/layout/lProcess2"/>
    <dgm:cxn modelId="{CAA060C4-46D2-41B2-8AD1-A5BC710D1CAC}" type="presOf" srcId="{78D0F802-4D5E-49AE-8FB1-70C0CF52D492}" destId="{E32AAD3A-6EFF-4BD0-B4B7-8D38D37C4269}" srcOrd="0" destOrd="0" presId="urn:microsoft.com/office/officeart/2005/8/layout/lProcess2"/>
    <dgm:cxn modelId="{138082F2-1E10-4BC6-9638-67D5C452E8CC}" srcId="{5B09D5E1-BF07-4B06-B9C1-F5867F36E84F}" destId="{E7A08EAD-52DC-4985-A117-47D4AA51F38C}" srcOrd="1" destOrd="0" parTransId="{8901B03A-ED3C-4EC5-9D84-6F12E7A2910B}" sibTransId="{46E9BAE2-376F-4CB5-AB56-5FA59977E3B8}"/>
    <dgm:cxn modelId="{39003F07-76AC-4BA4-B71F-92A5725A3AE7}" srcId="{40757226-09BE-47FE-8E79-0C3C276BAA68}" destId="{12AD71A4-F0C7-4972-B9AF-09D8377F2568}" srcOrd="1" destOrd="0" parTransId="{9709F870-45F4-4F8F-9D5C-06F6A6FDBF89}" sibTransId="{3927245D-28A6-4583-A6EA-6F652680961C}"/>
    <dgm:cxn modelId="{4B500788-BE64-4748-8040-19C3B6E9319E}" srcId="{303B94AE-FA8D-4AC3-8CFA-14BBAF5093A5}" destId="{DCE8900E-69D8-46CD-A95E-5B947015A2F0}" srcOrd="4" destOrd="0" parTransId="{F1AE2A05-5B23-4B02-9A70-87FF52BE3B32}" sibTransId="{EF247DC1-F414-4202-985D-B2C5229A8C04}"/>
    <dgm:cxn modelId="{B3B76681-9941-4261-A286-6E6799C6222A}" type="presOf" srcId="{91C103AA-B1D9-4CC0-9BF5-9560CF145544}" destId="{2CD9E834-FCD0-4AB0-A738-34D6FC799026}" srcOrd="0" destOrd="0" presId="urn:microsoft.com/office/officeart/2005/8/layout/lProcess2"/>
    <dgm:cxn modelId="{A8A153FB-89CB-480E-AEB3-F2C7AEF2062B}" srcId="{5FEE67BA-1C3E-4AFA-87BD-EEA3B7E2FB6D}" destId="{E18CDB85-FC39-4605-8B56-C6028E980C99}" srcOrd="3" destOrd="0" parTransId="{B3C33BA3-CD1A-4221-A907-3E05DD068133}" sibTransId="{D085ED83-733D-4C52-A5C5-577E1C3FF88B}"/>
    <dgm:cxn modelId="{F720CE98-468D-4B87-B8D8-BF7731AEE7A8}" type="presOf" srcId="{5B09D5E1-BF07-4B06-B9C1-F5867F36E84F}" destId="{B25B7DA8-FF0C-4D30-BAC4-8F4F0AB692FF}" srcOrd="0" destOrd="0" presId="urn:microsoft.com/office/officeart/2005/8/layout/lProcess2"/>
    <dgm:cxn modelId="{A3A82552-7209-47B0-BBBC-607929E08AA6}" srcId="{5B09D5E1-BF07-4B06-B9C1-F5867F36E84F}" destId="{BB264BCE-4206-4A9E-A6AC-2D2FF045784C}" srcOrd="0" destOrd="0" parTransId="{88C40B0E-8CA4-4BFC-A605-440E7FC66B90}" sibTransId="{3E60BF6F-5312-4C0B-BD47-967C7EAB794A}"/>
    <dgm:cxn modelId="{9880855E-D464-4027-BA26-9B4FEB7267A3}" type="presOf" srcId="{DEE96DE4-1DBC-44BA-8E64-628E718106FB}" destId="{8B6CE5AB-0B97-4698-8855-AC4D1D0F6B9C}" srcOrd="0" destOrd="0" presId="urn:microsoft.com/office/officeart/2005/8/layout/lProcess2"/>
    <dgm:cxn modelId="{766BC1E4-E632-46F9-867E-E7BA57E16D5C}" type="presOf" srcId="{12AD71A4-F0C7-4972-B9AF-09D8377F2568}" destId="{EA0BCEB0-CF04-40E7-A5CB-1D3D8CAA46C5}" srcOrd="0" destOrd="0" presId="urn:microsoft.com/office/officeart/2005/8/layout/lProcess2"/>
    <dgm:cxn modelId="{EB3B710B-65DE-4562-BC71-42A5C36ED673}" type="presOf" srcId="{6DF9FFD3-35BE-472B-90FC-42BF6419EE0A}" destId="{2766B0BB-19DC-4179-B798-24C43E3EC1E2}" srcOrd="0" destOrd="0" presId="urn:microsoft.com/office/officeart/2005/8/layout/lProcess2"/>
    <dgm:cxn modelId="{D55EA345-42D3-40B8-935B-81900902BA86}" type="presOf" srcId="{8EA39D92-015E-4B34-A180-4318DF10B1FF}" destId="{97E2A10C-B9CB-4BC6-B575-0FF488B2F95A}" srcOrd="0" destOrd="0" presId="urn:microsoft.com/office/officeart/2005/8/layout/lProcess2"/>
    <dgm:cxn modelId="{3F7D380E-167F-46CA-B717-BBC0647BCC29}" type="presOf" srcId="{4EC10A3E-A2E9-427C-9168-B890F1B28752}" destId="{121BA02C-4966-4CC3-8C7C-3C2DCC018152}" srcOrd="0" destOrd="0" presId="urn:microsoft.com/office/officeart/2005/8/layout/lProcess2"/>
    <dgm:cxn modelId="{F4E8E984-0E8A-46A9-B5F2-6F772AE7F93B}" srcId="{5FEE67BA-1C3E-4AFA-87BD-EEA3B7E2FB6D}" destId="{DB693A28-9BFF-4CE4-A41D-827F86A8FFBD}" srcOrd="5" destOrd="0" parTransId="{03F17B5C-3D56-4706-802B-C48005C9B7B1}" sibTransId="{B212FD14-AB2C-4B98-B3F3-00E1A679D3C4}"/>
    <dgm:cxn modelId="{D3A037E6-A39E-4B11-AA40-FDA23147CE1D}" type="presOf" srcId="{8820B283-22CB-4AC0-B896-2EFF256A1DE8}" destId="{460C91BC-8B39-4820-B308-0EBC4CBB0774}" srcOrd="0" destOrd="0" presId="urn:microsoft.com/office/officeart/2005/8/layout/lProcess2"/>
    <dgm:cxn modelId="{EF89BB0F-B4E2-4679-8B53-FB640C12FA06}" type="presOf" srcId="{DCE8900E-69D8-46CD-A95E-5B947015A2F0}" destId="{57CB4A92-3E32-467A-84AC-B33254A32CEB}" srcOrd="0" destOrd="0" presId="urn:microsoft.com/office/officeart/2005/8/layout/lProcess2"/>
    <dgm:cxn modelId="{E6F50F7A-ADD5-4A08-9B08-DB4ED1933A55}" srcId="{5FEE67BA-1C3E-4AFA-87BD-EEA3B7E2FB6D}" destId="{0E48FAC2-30D6-4E06-BB16-48390A17568D}" srcOrd="4" destOrd="0" parTransId="{B43EC837-97F0-4BA0-A2BD-4F775B78D873}" sibTransId="{907D0A37-CF47-4943-823D-245A041EFCC3}"/>
    <dgm:cxn modelId="{1C4EB1C5-1F2A-416A-9976-0BDC0665B089}" type="presOf" srcId="{BB264BCE-4206-4A9E-A6AC-2D2FF045784C}" destId="{651F3BB9-58A7-417C-9A81-48BC949F9873}" srcOrd="0" destOrd="0" presId="urn:microsoft.com/office/officeart/2005/8/layout/lProcess2"/>
    <dgm:cxn modelId="{C9DDEC77-F58C-4B90-A88B-BEA17D98D35D}" type="presOf" srcId="{A1FB439C-AA9D-4FD7-AF8F-4F325022F20C}" destId="{5643A85F-CD5F-4820-A761-A65AEB06FFA2}" srcOrd="0" destOrd="0" presId="urn:microsoft.com/office/officeart/2005/8/layout/lProcess2"/>
    <dgm:cxn modelId="{30FDC5C1-9029-47BE-8AC1-17EE3879A3B5}" srcId="{5B09D5E1-BF07-4B06-B9C1-F5867F36E84F}" destId="{4EC10A3E-A2E9-427C-9168-B890F1B28752}" srcOrd="3" destOrd="0" parTransId="{91A94A1A-47B4-4DE1-A693-BD2F7A753F3F}" sibTransId="{DB651FF6-054E-4F5A-B635-85210C217805}"/>
    <dgm:cxn modelId="{4DA5813E-D75C-4AC8-8FFF-5C3126E11B36}" type="presOf" srcId="{57D3385E-880E-47F2-BE63-1E2BF8863C15}" destId="{41BE32A6-9206-488F-AD1F-68F4334ED118}" srcOrd="0" destOrd="0" presId="urn:microsoft.com/office/officeart/2005/8/layout/lProcess2"/>
    <dgm:cxn modelId="{4DC00CD5-6999-4AB9-8816-0E3B05708650}" srcId="{5FEE67BA-1C3E-4AFA-87BD-EEA3B7E2FB6D}" destId="{8820B283-22CB-4AC0-B896-2EFF256A1DE8}" srcOrd="1" destOrd="0" parTransId="{CD13DA76-4920-44B4-BFE7-DED5C27FE3EC}" sibTransId="{46152F5E-4667-4F4B-A195-4622DA5F2C7E}"/>
    <dgm:cxn modelId="{B52F6F8B-823D-4928-A9B3-9AC41924B6AE}" srcId="{5B09D5E1-BF07-4B06-B9C1-F5867F36E84F}" destId="{6DF9FFD3-35BE-472B-90FC-42BF6419EE0A}" srcOrd="2" destOrd="0" parTransId="{FE5584B4-F0CA-405D-8CFF-CEEB69C94EED}" sibTransId="{01BE41F4-3044-4F09-AFF4-70D0737021EA}"/>
    <dgm:cxn modelId="{1078567E-3C51-4F46-8E04-DF40B17186CD}" type="presOf" srcId="{5FEE67BA-1C3E-4AFA-87BD-EEA3B7E2FB6D}" destId="{06D6F8A1-59E7-4F51-B3B3-5A8D85F5A2AB}" srcOrd="0" destOrd="0" presId="urn:microsoft.com/office/officeart/2005/8/layout/lProcess2"/>
    <dgm:cxn modelId="{125E1D9E-B340-4F6C-9EA9-32DCC89B497D}" type="presOf" srcId="{59DB4C49-1D6C-438D-8847-740A0231CEBD}" destId="{D7393158-5F75-4D4C-B94B-4099183C033E}" srcOrd="0" destOrd="0" presId="urn:microsoft.com/office/officeart/2005/8/layout/lProcess2"/>
    <dgm:cxn modelId="{882D1FB6-1618-409F-B901-540A1A4F52D8}" srcId="{5FEE67BA-1C3E-4AFA-87BD-EEA3B7E2FB6D}" destId="{BCEDDD14-A743-4FA7-834A-15FF926899E5}" srcOrd="2" destOrd="0" parTransId="{2CB562FB-CF62-4354-AAFE-C6CE87E8D6EB}" sibTransId="{4BCB47BD-200C-4608-B75E-BA127BA35FB6}"/>
    <dgm:cxn modelId="{66612560-73B4-450C-AC60-E478A7CDEB84}" srcId="{40757226-09BE-47FE-8E79-0C3C276BAA68}" destId="{5B09D5E1-BF07-4B06-B9C1-F5867F36E84F}" srcOrd="3" destOrd="0" parTransId="{F1E74767-6D4D-488F-9CD2-153B13842040}" sibTransId="{390CA896-CDE4-410A-837D-AC90F8E3EAEC}"/>
    <dgm:cxn modelId="{56749866-62F8-49AF-BE41-F793D27F6D23}" srcId="{5FEE67BA-1C3E-4AFA-87BD-EEA3B7E2FB6D}" destId="{78D0F802-4D5E-49AE-8FB1-70C0CF52D492}" srcOrd="0" destOrd="0" parTransId="{BF8E0944-3787-427A-B93C-2841149F1104}" sibTransId="{F4B40D23-26F8-4219-8596-65A3BCB1908C}"/>
    <dgm:cxn modelId="{9D98A37D-030E-4E60-BC3A-2FE853EF93ED}" srcId="{12AD71A4-F0C7-4972-B9AF-09D8377F2568}" destId="{D53D90D1-EE5E-44A7-98D6-951813733190}" srcOrd="3" destOrd="0" parTransId="{BCD15C93-039C-4CBA-B861-69ADC7CEF458}" sibTransId="{4A10B47C-67B0-423D-8822-2BE643D8F31B}"/>
    <dgm:cxn modelId="{601D959D-D44C-4993-8653-A893E76436E3}" srcId="{303B94AE-FA8D-4AC3-8CFA-14BBAF5093A5}" destId="{41C25BEC-B14A-4F75-9692-3E83573AF12E}" srcOrd="2" destOrd="0" parTransId="{D5B4C959-D072-407F-94BC-BF29D23BA736}" sibTransId="{4F1A659E-68F5-4AAE-A7C3-CBF1BA01BDAA}"/>
    <dgm:cxn modelId="{9E8D9BB2-5662-4C55-8ABF-8A87D2DC5215}" type="presOf" srcId="{E7A08EAD-52DC-4985-A117-47D4AA51F38C}" destId="{C996BDE7-60A8-4AAC-A4D0-F64B16E9A6E1}" srcOrd="0" destOrd="0" presId="urn:microsoft.com/office/officeart/2005/8/layout/lProcess2"/>
    <dgm:cxn modelId="{AD2F8E5B-2D81-47E6-A517-0659FFAFC2F5}" type="presOf" srcId="{0E48FAC2-30D6-4E06-BB16-48390A17568D}" destId="{17FABED6-17C5-4479-8890-A77C29B85F78}" srcOrd="0" destOrd="0" presId="urn:microsoft.com/office/officeart/2005/8/layout/lProcess2"/>
    <dgm:cxn modelId="{B3F50F91-D48D-4087-BEF0-D432232064CA}" srcId="{303B94AE-FA8D-4AC3-8CFA-14BBAF5093A5}" destId="{FDE93EDE-9335-403A-B97D-2EDFE98B3BEB}" srcOrd="3" destOrd="0" parTransId="{D53F8596-F746-4DC7-8E5D-64238C53F412}" sibTransId="{3BD579E0-7C57-480A-B0DA-60524D11E8CC}"/>
    <dgm:cxn modelId="{A5662765-5295-49A6-A912-776B6D8D7987}" srcId="{5B09D5E1-BF07-4B06-B9C1-F5867F36E84F}" destId="{9940EC0D-77F2-49B3-A0C9-8FE659C76F69}" srcOrd="4" destOrd="0" parTransId="{F6016664-12A6-48CC-B4C1-A6427E7A8A85}" sibTransId="{4747F233-E6CB-43BD-8253-9EB36808999B}"/>
    <dgm:cxn modelId="{9AEE3C58-F017-46CE-9D5A-28FE9B40D757}" type="presOf" srcId="{FDE93EDE-9335-403A-B97D-2EDFE98B3BEB}" destId="{E2C1A1C7-DEBD-478F-A03B-848B024B47CF}" srcOrd="0" destOrd="0" presId="urn:microsoft.com/office/officeart/2005/8/layout/lProcess2"/>
    <dgm:cxn modelId="{AB434A4B-F0A4-4900-BEE7-C76CAA9710F7}" type="presOf" srcId="{9940EC0D-77F2-49B3-A0C9-8FE659C76F69}" destId="{2ACEAD8A-F6BE-4C34-BE16-3EC1A633F73A}" srcOrd="0" destOrd="0" presId="urn:microsoft.com/office/officeart/2005/8/layout/lProcess2"/>
    <dgm:cxn modelId="{DDC9D002-0B98-4B07-9D96-156038DC2088}" type="presOf" srcId="{D53D90D1-EE5E-44A7-98D6-951813733190}" destId="{CB950A63-35E7-4CB1-8DC1-2AF6C3E9E73D}" srcOrd="0" destOrd="0" presId="urn:microsoft.com/office/officeart/2005/8/layout/lProcess2"/>
    <dgm:cxn modelId="{01587BEE-A0FD-48AE-8483-065DA07FEBB9}" srcId="{40757226-09BE-47FE-8E79-0C3C276BAA68}" destId="{5FEE67BA-1C3E-4AFA-87BD-EEA3B7E2FB6D}" srcOrd="2" destOrd="0" parTransId="{C4619A25-B3AF-4566-A456-28355CC88B1B}" sibTransId="{4367F15B-4F3A-45BB-AA8C-22FB74C0CA9F}"/>
    <dgm:cxn modelId="{26954F89-C236-4400-9D51-2AFD41C34574}" type="presOf" srcId="{1A764A74-52DB-441E-9740-B071B41957C5}" destId="{23399951-AF53-4E7D-AC66-4E21FED74DC1}" srcOrd="0" destOrd="0" presId="urn:microsoft.com/office/officeart/2005/8/layout/lProcess2"/>
    <dgm:cxn modelId="{7D7163E3-C10E-48BF-A6EB-23CFF55EDC32}" type="presOf" srcId="{5B09D5E1-BF07-4B06-B9C1-F5867F36E84F}" destId="{F37F12CA-0FC5-45E3-814E-877CDE090E10}" srcOrd="1" destOrd="0" presId="urn:microsoft.com/office/officeart/2005/8/layout/lProcess2"/>
    <dgm:cxn modelId="{3B772BB2-6AD5-4F72-B7FE-5B6307F066C6}" srcId="{303B94AE-FA8D-4AC3-8CFA-14BBAF5093A5}" destId="{A1FB439C-AA9D-4FD7-AF8F-4F325022F20C}" srcOrd="0" destOrd="0" parTransId="{EE32AD80-5303-42B2-A901-4270FBC6D777}" sibTransId="{1A22775F-04C3-4597-A599-1AA80D293567}"/>
    <dgm:cxn modelId="{E7405D91-2F21-4A13-8E41-A4171C1923C1}" type="presOf" srcId="{E18CDB85-FC39-4605-8B56-C6028E980C99}" destId="{809918F8-10F8-4808-90AD-58E8E1071B7E}" srcOrd="0" destOrd="0" presId="urn:microsoft.com/office/officeart/2005/8/layout/lProcess2"/>
    <dgm:cxn modelId="{CDA93553-84A3-4A1D-A0E7-65BE0D631001}" srcId="{12AD71A4-F0C7-4972-B9AF-09D8377F2568}" destId="{A15070C0-3B65-4B9B-B9A3-7BCC1D27665E}" srcOrd="4" destOrd="0" parTransId="{99357AC8-50C3-4A50-BBBE-944CA7DE3D73}" sibTransId="{F3A3D494-F078-4220-8E09-513657F07666}"/>
    <dgm:cxn modelId="{5737A495-491B-4616-88CA-87ECB0D5E1E7}" srcId="{12AD71A4-F0C7-4972-B9AF-09D8377F2568}" destId="{91C103AA-B1D9-4CC0-9BF5-9560CF145544}" srcOrd="0" destOrd="0" parTransId="{D41D962F-4DFC-489E-982E-6873D28AB5C2}" sibTransId="{46EC6AD7-72DC-470D-9913-4331A961AD95}"/>
    <dgm:cxn modelId="{61742721-B864-436E-A506-C734B5DB1772}" srcId="{12AD71A4-F0C7-4972-B9AF-09D8377F2568}" destId="{8EA39D92-015E-4B34-A180-4318DF10B1FF}" srcOrd="1" destOrd="0" parTransId="{66703C29-90A9-49BE-8A80-53212EDF2DC1}" sibTransId="{DB4E331A-9974-42E8-9854-AF11BE06C493}"/>
    <dgm:cxn modelId="{A3658D71-2B0B-484F-9023-3D07EA85601A}" type="presOf" srcId="{41C25BEC-B14A-4F75-9692-3E83573AF12E}" destId="{AFB913A4-0A33-4D62-AC07-B595F3CF299A}" srcOrd="0" destOrd="0" presId="urn:microsoft.com/office/officeart/2005/8/layout/lProcess2"/>
    <dgm:cxn modelId="{1D62728E-A2D7-4339-A31C-3E36229BB9FA}" srcId="{303B94AE-FA8D-4AC3-8CFA-14BBAF5093A5}" destId="{59DB4C49-1D6C-438D-8847-740A0231CEBD}" srcOrd="5" destOrd="0" parTransId="{BCD763E8-BED3-43FD-B6F8-C8F42C39055E}" sibTransId="{02EA1F03-F013-4B3C-8E43-C1587D8CD59F}"/>
    <dgm:cxn modelId="{9A6B1307-AE84-4382-8933-8A7F6BFE18B1}" type="presOf" srcId="{5FEE67BA-1C3E-4AFA-87BD-EEA3B7E2FB6D}" destId="{37791521-B0AC-4F6A-AFAE-B9F2A666E38D}" srcOrd="1" destOrd="0" presId="urn:microsoft.com/office/officeart/2005/8/layout/lProcess2"/>
    <dgm:cxn modelId="{D9696FE4-2985-46D3-A4F3-7BAA7EDC03CC}" type="presOf" srcId="{303B94AE-FA8D-4AC3-8CFA-14BBAF5093A5}" destId="{02C0C39B-CC3E-4250-91F1-F04EF2D9354D}" srcOrd="1" destOrd="0" presId="urn:microsoft.com/office/officeart/2005/8/layout/lProcess2"/>
    <dgm:cxn modelId="{D695CC45-A5DE-4DD4-867F-E13738E0E509}" type="presOf" srcId="{A15070C0-3B65-4B9B-B9A3-7BCC1D27665E}" destId="{1B9819CE-A432-4EDC-8903-2BBF89B1C6C3}" srcOrd="0" destOrd="0" presId="urn:microsoft.com/office/officeart/2005/8/layout/lProcess2"/>
    <dgm:cxn modelId="{53C3AAFD-71AD-42EE-BDA5-FF8078612AFC}" type="presOf" srcId="{DB693A28-9BFF-4CE4-A41D-827F86A8FFBD}" destId="{3C53CEC6-482A-4F0D-B895-65266A58CB8E}" srcOrd="0" destOrd="0" presId="urn:microsoft.com/office/officeart/2005/8/layout/lProcess2"/>
    <dgm:cxn modelId="{E8C9047C-D7FF-4F60-8387-735EF92833E6}" type="presOf" srcId="{D2037507-F596-4F65-9ECA-19E93B6E4908}" destId="{44F49EC9-55A7-43F7-B658-57EA2CC995E6}" srcOrd="0" destOrd="0" presId="urn:microsoft.com/office/officeart/2005/8/layout/lProcess2"/>
    <dgm:cxn modelId="{DA5BFB06-6D1C-4D87-9F0B-D4A29CB4A105}" type="presOf" srcId="{303B94AE-FA8D-4AC3-8CFA-14BBAF5093A5}" destId="{46B3252F-0365-4265-A974-27E1231CD5A8}" srcOrd="0" destOrd="0" presId="urn:microsoft.com/office/officeart/2005/8/layout/lProcess2"/>
    <dgm:cxn modelId="{3AC65264-2DCE-44A3-ABDE-62E39749FC1C}" srcId="{40757226-09BE-47FE-8E79-0C3C276BAA68}" destId="{303B94AE-FA8D-4AC3-8CFA-14BBAF5093A5}" srcOrd="0" destOrd="0" parTransId="{479FB1DA-A4BD-4750-A35E-398106DB2359}" sibTransId="{E38FEAC0-A64C-4F81-A7B4-239B31222D4B}"/>
    <dgm:cxn modelId="{3D1DC025-A2D2-4C8E-8802-E121155C8616}" srcId="{12AD71A4-F0C7-4972-B9AF-09D8377F2568}" destId="{57D3385E-880E-47F2-BE63-1E2BF8863C15}" srcOrd="5" destOrd="0" parTransId="{4BA4BD2B-CF2E-4A52-A039-21164EA4723F}" sibTransId="{3EE7D60F-F775-4054-9C72-7FD3AE3B713E}"/>
    <dgm:cxn modelId="{12CB63D5-A5E2-4C29-A0BF-7C628CFAD3D1}" srcId="{5B09D5E1-BF07-4B06-B9C1-F5867F36E84F}" destId="{D2037507-F596-4F65-9ECA-19E93B6E4908}" srcOrd="5" destOrd="0" parTransId="{C50F81AC-8BE3-4A35-9952-A29858B633A6}" sibTransId="{484EB4AA-CA4C-4122-BE5F-FADADAF45D72}"/>
    <dgm:cxn modelId="{49BC87A5-B4C8-41A1-86AC-55B9D296CC14}" srcId="{303B94AE-FA8D-4AC3-8CFA-14BBAF5093A5}" destId="{1A764A74-52DB-441E-9740-B071B41957C5}" srcOrd="1" destOrd="0" parTransId="{FE4650FA-EAF4-4E89-ACBA-08C50DE831FD}" sibTransId="{0C435BB9-DD44-47ED-AE6A-A17AE8F18AEE}"/>
    <dgm:cxn modelId="{13E5244B-BE35-4AAC-B093-7723AE9CFD5C}" type="presOf" srcId="{BCEDDD14-A743-4FA7-834A-15FF926899E5}" destId="{AD70F832-81E8-4F8C-BDD3-28A94EE55CC3}" srcOrd="0" destOrd="0" presId="urn:microsoft.com/office/officeart/2005/8/layout/lProcess2"/>
    <dgm:cxn modelId="{39F64C79-5FBE-43C2-B239-FEBE9209F1CC}" type="presParOf" srcId="{7135F37A-9DA7-47B6-80F5-0C7F32499B03}" destId="{38A11B05-84DC-447C-A7E2-D184EF4A19D5}" srcOrd="0" destOrd="0" presId="urn:microsoft.com/office/officeart/2005/8/layout/lProcess2"/>
    <dgm:cxn modelId="{59936DF0-3753-43E4-8034-0E023F6A50B6}" type="presParOf" srcId="{38A11B05-84DC-447C-A7E2-D184EF4A19D5}" destId="{46B3252F-0365-4265-A974-27E1231CD5A8}" srcOrd="0" destOrd="0" presId="urn:microsoft.com/office/officeart/2005/8/layout/lProcess2"/>
    <dgm:cxn modelId="{25745BE6-88CE-4515-B52C-21EC837DC183}" type="presParOf" srcId="{38A11B05-84DC-447C-A7E2-D184EF4A19D5}" destId="{02C0C39B-CC3E-4250-91F1-F04EF2D9354D}" srcOrd="1" destOrd="0" presId="urn:microsoft.com/office/officeart/2005/8/layout/lProcess2"/>
    <dgm:cxn modelId="{60E2C475-5E0E-473A-BBAF-76DD18B7181D}" type="presParOf" srcId="{38A11B05-84DC-447C-A7E2-D184EF4A19D5}" destId="{BD081C36-6203-4753-A177-0E4EEA49669F}" srcOrd="2" destOrd="0" presId="urn:microsoft.com/office/officeart/2005/8/layout/lProcess2"/>
    <dgm:cxn modelId="{F48ED745-8C0E-4938-92AC-CD2427EC9E23}" type="presParOf" srcId="{BD081C36-6203-4753-A177-0E4EEA49669F}" destId="{E433B3A3-617C-4FB1-BB00-90AE58F5DDEF}" srcOrd="0" destOrd="0" presId="urn:microsoft.com/office/officeart/2005/8/layout/lProcess2"/>
    <dgm:cxn modelId="{6CFB597E-DCCE-48C7-9A18-89111934F7D7}" type="presParOf" srcId="{E433B3A3-617C-4FB1-BB00-90AE58F5DDEF}" destId="{5643A85F-CD5F-4820-A761-A65AEB06FFA2}" srcOrd="0" destOrd="0" presId="urn:microsoft.com/office/officeart/2005/8/layout/lProcess2"/>
    <dgm:cxn modelId="{9B3F8191-B410-4A79-BA7E-900A4DFBEFB8}" type="presParOf" srcId="{E433B3A3-617C-4FB1-BB00-90AE58F5DDEF}" destId="{B5B8F6DE-FF09-4FA9-A5AB-F728F1CEB237}" srcOrd="1" destOrd="0" presId="urn:microsoft.com/office/officeart/2005/8/layout/lProcess2"/>
    <dgm:cxn modelId="{D11C7463-A94C-4090-A3C0-BB252D5A0A3E}" type="presParOf" srcId="{E433B3A3-617C-4FB1-BB00-90AE58F5DDEF}" destId="{23399951-AF53-4E7D-AC66-4E21FED74DC1}" srcOrd="2" destOrd="0" presId="urn:microsoft.com/office/officeart/2005/8/layout/lProcess2"/>
    <dgm:cxn modelId="{FDA934D6-B2EE-4108-9229-53B435CAD9C8}" type="presParOf" srcId="{E433B3A3-617C-4FB1-BB00-90AE58F5DDEF}" destId="{8DE064E0-095F-4D60-B3DE-558BF9DC2A7A}" srcOrd="3" destOrd="0" presId="urn:microsoft.com/office/officeart/2005/8/layout/lProcess2"/>
    <dgm:cxn modelId="{47461FC6-8975-491B-8BC4-7168812D9EE1}" type="presParOf" srcId="{E433B3A3-617C-4FB1-BB00-90AE58F5DDEF}" destId="{AFB913A4-0A33-4D62-AC07-B595F3CF299A}" srcOrd="4" destOrd="0" presId="urn:microsoft.com/office/officeart/2005/8/layout/lProcess2"/>
    <dgm:cxn modelId="{664C84F1-AA53-459E-996E-7F119073A569}" type="presParOf" srcId="{E433B3A3-617C-4FB1-BB00-90AE58F5DDEF}" destId="{382998C4-2065-448A-A37E-A23E15EFC372}" srcOrd="5" destOrd="0" presId="urn:microsoft.com/office/officeart/2005/8/layout/lProcess2"/>
    <dgm:cxn modelId="{3D5EC5F7-D4A3-49AA-B48B-11805809F727}" type="presParOf" srcId="{E433B3A3-617C-4FB1-BB00-90AE58F5DDEF}" destId="{E2C1A1C7-DEBD-478F-A03B-848B024B47CF}" srcOrd="6" destOrd="0" presId="urn:microsoft.com/office/officeart/2005/8/layout/lProcess2"/>
    <dgm:cxn modelId="{8263B4F2-20BA-44F2-894C-4F4DABC5B82B}" type="presParOf" srcId="{E433B3A3-617C-4FB1-BB00-90AE58F5DDEF}" destId="{144BE88E-D166-458D-86DD-6E458B8DCBA6}" srcOrd="7" destOrd="0" presId="urn:microsoft.com/office/officeart/2005/8/layout/lProcess2"/>
    <dgm:cxn modelId="{01D4C6BC-96C8-4E2B-87B3-6C82F9BC09DF}" type="presParOf" srcId="{E433B3A3-617C-4FB1-BB00-90AE58F5DDEF}" destId="{57CB4A92-3E32-467A-84AC-B33254A32CEB}" srcOrd="8" destOrd="0" presId="urn:microsoft.com/office/officeart/2005/8/layout/lProcess2"/>
    <dgm:cxn modelId="{D9A39434-D80E-464A-B584-AFCD88B80151}" type="presParOf" srcId="{E433B3A3-617C-4FB1-BB00-90AE58F5DDEF}" destId="{507FB420-4343-4BDD-990C-D3AF063F1081}" srcOrd="9" destOrd="0" presId="urn:microsoft.com/office/officeart/2005/8/layout/lProcess2"/>
    <dgm:cxn modelId="{3623A77D-55BD-43CC-8626-06178F2067EF}" type="presParOf" srcId="{E433B3A3-617C-4FB1-BB00-90AE58F5DDEF}" destId="{D7393158-5F75-4D4C-B94B-4099183C033E}" srcOrd="10" destOrd="0" presId="urn:microsoft.com/office/officeart/2005/8/layout/lProcess2"/>
    <dgm:cxn modelId="{3C976D41-16D7-49A4-A098-010ED6B4D971}" type="presParOf" srcId="{7135F37A-9DA7-47B6-80F5-0C7F32499B03}" destId="{82B48A31-1F9D-4215-B6F4-4E60BB3200EF}" srcOrd="1" destOrd="0" presId="urn:microsoft.com/office/officeart/2005/8/layout/lProcess2"/>
    <dgm:cxn modelId="{AAF923FB-D038-4773-8B6E-85B2EFFEA4E5}" type="presParOf" srcId="{7135F37A-9DA7-47B6-80F5-0C7F32499B03}" destId="{70C29208-7AEB-427F-80B4-0F7B27CE1B65}" srcOrd="2" destOrd="0" presId="urn:microsoft.com/office/officeart/2005/8/layout/lProcess2"/>
    <dgm:cxn modelId="{71152E81-C1EF-42F7-9BA2-44A2E8704095}" type="presParOf" srcId="{70C29208-7AEB-427F-80B4-0F7B27CE1B65}" destId="{EA0BCEB0-CF04-40E7-A5CB-1D3D8CAA46C5}" srcOrd="0" destOrd="0" presId="urn:microsoft.com/office/officeart/2005/8/layout/lProcess2"/>
    <dgm:cxn modelId="{B01648A1-1032-4773-B5A0-15D97047A396}" type="presParOf" srcId="{70C29208-7AEB-427F-80B4-0F7B27CE1B65}" destId="{3F5DE6C4-6A5D-487E-94C2-C1A201795686}" srcOrd="1" destOrd="0" presId="urn:microsoft.com/office/officeart/2005/8/layout/lProcess2"/>
    <dgm:cxn modelId="{744BD835-32F2-4156-80DD-B93CFE3AF643}" type="presParOf" srcId="{70C29208-7AEB-427F-80B4-0F7B27CE1B65}" destId="{6FAC785F-3D98-40B9-A1B5-1873E18FC93A}" srcOrd="2" destOrd="0" presId="urn:microsoft.com/office/officeart/2005/8/layout/lProcess2"/>
    <dgm:cxn modelId="{13157D37-839E-45E9-8F61-46245FC98D80}" type="presParOf" srcId="{6FAC785F-3D98-40B9-A1B5-1873E18FC93A}" destId="{9F07D041-0971-4924-ADB8-C64BDD76AEBA}" srcOrd="0" destOrd="0" presId="urn:microsoft.com/office/officeart/2005/8/layout/lProcess2"/>
    <dgm:cxn modelId="{39C28C87-3CDD-4E27-AE03-9EF679BD23C3}" type="presParOf" srcId="{9F07D041-0971-4924-ADB8-C64BDD76AEBA}" destId="{2CD9E834-FCD0-4AB0-A738-34D6FC799026}" srcOrd="0" destOrd="0" presId="urn:microsoft.com/office/officeart/2005/8/layout/lProcess2"/>
    <dgm:cxn modelId="{5375DC42-D30A-4741-BB4C-9F9230D3DA35}" type="presParOf" srcId="{9F07D041-0971-4924-ADB8-C64BDD76AEBA}" destId="{BF84F493-2C87-4AAC-B2D2-91D3379E3C84}" srcOrd="1" destOrd="0" presId="urn:microsoft.com/office/officeart/2005/8/layout/lProcess2"/>
    <dgm:cxn modelId="{EDF4235F-A0A0-4A5B-AC4F-1E7D61F8B954}" type="presParOf" srcId="{9F07D041-0971-4924-ADB8-C64BDD76AEBA}" destId="{97E2A10C-B9CB-4BC6-B575-0FF488B2F95A}" srcOrd="2" destOrd="0" presId="urn:microsoft.com/office/officeart/2005/8/layout/lProcess2"/>
    <dgm:cxn modelId="{164A3467-4253-4AFC-A424-75143689A48B}" type="presParOf" srcId="{9F07D041-0971-4924-ADB8-C64BDD76AEBA}" destId="{B41FAD19-5B5E-4112-A58A-EDE4617470DE}" srcOrd="3" destOrd="0" presId="urn:microsoft.com/office/officeart/2005/8/layout/lProcess2"/>
    <dgm:cxn modelId="{3550C3F1-C01A-408A-92EA-CD8EA6F9E4C4}" type="presParOf" srcId="{9F07D041-0971-4924-ADB8-C64BDD76AEBA}" destId="{8B6CE5AB-0B97-4698-8855-AC4D1D0F6B9C}" srcOrd="4" destOrd="0" presId="urn:microsoft.com/office/officeart/2005/8/layout/lProcess2"/>
    <dgm:cxn modelId="{834195FB-23FF-407A-ACB1-2E1C5417F8C1}" type="presParOf" srcId="{9F07D041-0971-4924-ADB8-C64BDD76AEBA}" destId="{EABDAA32-741A-4DBC-B6AE-A43B1C3F5791}" srcOrd="5" destOrd="0" presId="urn:microsoft.com/office/officeart/2005/8/layout/lProcess2"/>
    <dgm:cxn modelId="{9ED9E0B1-EE00-4B69-8F94-181A637E9817}" type="presParOf" srcId="{9F07D041-0971-4924-ADB8-C64BDD76AEBA}" destId="{CB950A63-35E7-4CB1-8DC1-2AF6C3E9E73D}" srcOrd="6" destOrd="0" presId="urn:microsoft.com/office/officeart/2005/8/layout/lProcess2"/>
    <dgm:cxn modelId="{A1E34B27-2326-49D2-B7F8-F2A24F7E66CC}" type="presParOf" srcId="{9F07D041-0971-4924-ADB8-C64BDD76AEBA}" destId="{84898CFB-9EC6-4772-ACE8-F472B0060328}" srcOrd="7" destOrd="0" presId="urn:microsoft.com/office/officeart/2005/8/layout/lProcess2"/>
    <dgm:cxn modelId="{D6BA569B-C150-4632-AD5D-EF5EDAA5D4EE}" type="presParOf" srcId="{9F07D041-0971-4924-ADB8-C64BDD76AEBA}" destId="{1B9819CE-A432-4EDC-8903-2BBF89B1C6C3}" srcOrd="8" destOrd="0" presId="urn:microsoft.com/office/officeart/2005/8/layout/lProcess2"/>
    <dgm:cxn modelId="{9B1FEC12-C3A6-4429-9C8E-A2EA4A5846B0}" type="presParOf" srcId="{9F07D041-0971-4924-ADB8-C64BDD76AEBA}" destId="{3D62A833-F558-41A8-9306-AD246D7F63AA}" srcOrd="9" destOrd="0" presId="urn:microsoft.com/office/officeart/2005/8/layout/lProcess2"/>
    <dgm:cxn modelId="{21DA45BF-99AC-4DBC-88A1-6D44F1ADFEE6}" type="presParOf" srcId="{9F07D041-0971-4924-ADB8-C64BDD76AEBA}" destId="{41BE32A6-9206-488F-AD1F-68F4334ED118}" srcOrd="10" destOrd="0" presId="urn:microsoft.com/office/officeart/2005/8/layout/lProcess2"/>
    <dgm:cxn modelId="{67C53103-6AAE-4148-A8EE-66E52F5479C8}" type="presParOf" srcId="{7135F37A-9DA7-47B6-80F5-0C7F32499B03}" destId="{0F21EC4B-C2CD-400F-969A-4B45D7B45F58}" srcOrd="3" destOrd="0" presId="urn:microsoft.com/office/officeart/2005/8/layout/lProcess2"/>
    <dgm:cxn modelId="{32822472-A8B8-46D0-83AC-2EC51656D5FE}" type="presParOf" srcId="{7135F37A-9DA7-47B6-80F5-0C7F32499B03}" destId="{F71AFE1F-EF6E-432C-8E27-5F29421AA120}" srcOrd="4" destOrd="0" presId="urn:microsoft.com/office/officeart/2005/8/layout/lProcess2"/>
    <dgm:cxn modelId="{5EF63409-47C8-450F-9378-3C15C86E22CA}" type="presParOf" srcId="{F71AFE1F-EF6E-432C-8E27-5F29421AA120}" destId="{06D6F8A1-59E7-4F51-B3B3-5A8D85F5A2AB}" srcOrd="0" destOrd="0" presId="urn:microsoft.com/office/officeart/2005/8/layout/lProcess2"/>
    <dgm:cxn modelId="{4AA96893-1C58-4720-9295-26C8C9BE1672}" type="presParOf" srcId="{F71AFE1F-EF6E-432C-8E27-5F29421AA120}" destId="{37791521-B0AC-4F6A-AFAE-B9F2A666E38D}" srcOrd="1" destOrd="0" presId="urn:microsoft.com/office/officeart/2005/8/layout/lProcess2"/>
    <dgm:cxn modelId="{670AB8CB-9B51-415D-B2AB-26E2CC68F5A3}" type="presParOf" srcId="{F71AFE1F-EF6E-432C-8E27-5F29421AA120}" destId="{AD00F6F4-73FB-485F-9148-B6D4C468BD43}" srcOrd="2" destOrd="0" presId="urn:microsoft.com/office/officeart/2005/8/layout/lProcess2"/>
    <dgm:cxn modelId="{905AA2C0-EDD2-46F7-9D31-352453F61B0B}" type="presParOf" srcId="{AD00F6F4-73FB-485F-9148-B6D4C468BD43}" destId="{062AFB8D-C618-42D2-8170-92C9F959F618}" srcOrd="0" destOrd="0" presId="urn:microsoft.com/office/officeart/2005/8/layout/lProcess2"/>
    <dgm:cxn modelId="{78E157FD-F8B8-45D2-BDBE-F3D186E3DD7F}" type="presParOf" srcId="{062AFB8D-C618-42D2-8170-92C9F959F618}" destId="{E32AAD3A-6EFF-4BD0-B4B7-8D38D37C4269}" srcOrd="0" destOrd="0" presId="urn:microsoft.com/office/officeart/2005/8/layout/lProcess2"/>
    <dgm:cxn modelId="{9902A735-89FF-4FA0-B774-41F4257B71D8}" type="presParOf" srcId="{062AFB8D-C618-42D2-8170-92C9F959F618}" destId="{6A0BE777-CBDD-448B-9D4D-579DD6381E0D}" srcOrd="1" destOrd="0" presId="urn:microsoft.com/office/officeart/2005/8/layout/lProcess2"/>
    <dgm:cxn modelId="{06F564F2-8D4D-4AA0-9C3D-54DD384773A0}" type="presParOf" srcId="{062AFB8D-C618-42D2-8170-92C9F959F618}" destId="{460C91BC-8B39-4820-B308-0EBC4CBB0774}" srcOrd="2" destOrd="0" presId="urn:microsoft.com/office/officeart/2005/8/layout/lProcess2"/>
    <dgm:cxn modelId="{AF0DA8F3-6CCB-4972-B5F8-0D5BF08185DB}" type="presParOf" srcId="{062AFB8D-C618-42D2-8170-92C9F959F618}" destId="{076565E2-3AD5-41E6-9CD6-87598F8C20F4}" srcOrd="3" destOrd="0" presId="urn:microsoft.com/office/officeart/2005/8/layout/lProcess2"/>
    <dgm:cxn modelId="{8247A3D3-BAE8-4662-907C-4D428FFC436A}" type="presParOf" srcId="{062AFB8D-C618-42D2-8170-92C9F959F618}" destId="{AD70F832-81E8-4F8C-BDD3-28A94EE55CC3}" srcOrd="4" destOrd="0" presId="urn:microsoft.com/office/officeart/2005/8/layout/lProcess2"/>
    <dgm:cxn modelId="{DFFFD396-42D4-4C59-90D8-0281D37924F4}" type="presParOf" srcId="{062AFB8D-C618-42D2-8170-92C9F959F618}" destId="{AA69BA36-4CC3-4466-B9F8-8C686A063618}" srcOrd="5" destOrd="0" presId="urn:microsoft.com/office/officeart/2005/8/layout/lProcess2"/>
    <dgm:cxn modelId="{E08C8F0A-CB7D-4A21-AF49-3919B1DB2C54}" type="presParOf" srcId="{062AFB8D-C618-42D2-8170-92C9F959F618}" destId="{809918F8-10F8-4808-90AD-58E8E1071B7E}" srcOrd="6" destOrd="0" presId="urn:microsoft.com/office/officeart/2005/8/layout/lProcess2"/>
    <dgm:cxn modelId="{79B26349-228C-408F-AD48-47C1A6013CD2}" type="presParOf" srcId="{062AFB8D-C618-42D2-8170-92C9F959F618}" destId="{51E41030-D823-42B4-9074-6C1BD1A82724}" srcOrd="7" destOrd="0" presId="urn:microsoft.com/office/officeart/2005/8/layout/lProcess2"/>
    <dgm:cxn modelId="{9FD283F9-8985-4B02-9BE2-96CBE43C5DBE}" type="presParOf" srcId="{062AFB8D-C618-42D2-8170-92C9F959F618}" destId="{17FABED6-17C5-4479-8890-A77C29B85F78}" srcOrd="8" destOrd="0" presId="urn:microsoft.com/office/officeart/2005/8/layout/lProcess2"/>
    <dgm:cxn modelId="{74C530B4-773B-4605-8AED-76D423832723}" type="presParOf" srcId="{062AFB8D-C618-42D2-8170-92C9F959F618}" destId="{DF7295EF-091B-4A50-9504-B9A3A06DD652}" srcOrd="9" destOrd="0" presId="urn:microsoft.com/office/officeart/2005/8/layout/lProcess2"/>
    <dgm:cxn modelId="{685C3D39-3496-49C6-840C-A4638192C700}" type="presParOf" srcId="{062AFB8D-C618-42D2-8170-92C9F959F618}" destId="{3C53CEC6-482A-4F0D-B895-65266A58CB8E}" srcOrd="10" destOrd="0" presId="urn:microsoft.com/office/officeart/2005/8/layout/lProcess2"/>
    <dgm:cxn modelId="{00F392B3-E035-47CF-8EAF-4659576CC67F}" type="presParOf" srcId="{7135F37A-9DA7-47B6-80F5-0C7F32499B03}" destId="{D89FF0D7-D413-47E0-AB9E-D6E6EA08D971}" srcOrd="5" destOrd="0" presId="urn:microsoft.com/office/officeart/2005/8/layout/lProcess2"/>
    <dgm:cxn modelId="{AEE1658A-D253-4BEB-9A3E-D782449A79C9}" type="presParOf" srcId="{7135F37A-9DA7-47B6-80F5-0C7F32499B03}" destId="{11FA77B6-A080-46B5-A03F-B1552D2E7EB2}" srcOrd="6" destOrd="0" presId="urn:microsoft.com/office/officeart/2005/8/layout/lProcess2"/>
    <dgm:cxn modelId="{DB1CDF9C-9869-4C13-A7AF-FB7360C0ED5F}" type="presParOf" srcId="{11FA77B6-A080-46B5-A03F-B1552D2E7EB2}" destId="{B25B7DA8-FF0C-4D30-BAC4-8F4F0AB692FF}" srcOrd="0" destOrd="0" presId="urn:microsoft.com/office/officeart/2005/8/layout/lProcess2"/>
    <dgm:cxn modelId="{46F6648C-E3DD-47FA-8C5A-FA0176FE46D5}" type="presParOf" srcId="{11FA77B6-A080-46B5-A03F-B1552D2E7EB2}" destId="{F37F12CA-0FC5-45E3-814E-877CDE090E10}" srcOrd="1" destOrd="0" presId="urn:microsoft.com/office/officeart/2005/8/layout/lProcess2"/>
    <dgm:cxn modelId="{B5CC7083-FC8F-4E24-A345-8BFC8AEEDD7D}" type="presParOf" srcId="{11FA77B6-A080-46B5-A03F-B1552D2E7EB2}" destId="{F14F98DA-9CBB-487D-B215-281DEF596828}" srcOrd="2" destOrd="0" presId="urn:microsoft.com/office/officeart/2005/8/layout/lProcess2"/>
    <dgm:cxn modelId="{29DEEF51-4724-4943-A908-B08AF9267FE3}" type="presParOf" srcId="{F14F98DA-9CBB-487D-B215-281DEF596828}" destId="{0D492263-1F66-4DEC-9934-CE0B82E4A91D}" srcOrd="0" destOrd="0" presId="urn:microsoft.com/office/officeart/2005/8/layout/lProcess2"/>
    <dgm:cxn modelId="{F0C3919F-AEC7-4117-870F-BC5AC427C6F1}" type="presParOf" srcId="{0D492263-1F66-4DEC-9934-CE0B82E4A91D}" destId="{651F3BB9-58A7-417C-9A81-48BC949F9873}" srcOrd="0" destOrd="0" presId="urn:microsoft.com/office/officeart/2005/8/layout/lProcess2"/>
    <dgm:cxn modelId="{9B6B8583-40EB-4BE2-B05E-C0C1A2730F45}" type="presParOf" srcId="{0D492263-1F66-4DEC-9934-CE0B82E4A91D}" destId="{740C2284-D362-4DC8-9C32-776D49855C83}" srcOrd="1" destOrd="0" presId="urn:microsoft.com/office/officeart/2005/8/layout/lProcess2"/>
    <dgm:cxn modelId="{C1CE1C0D-0375-488E-8DDD-409A2F5CECD1}" type="presParOf" srcId="{0D492263-1F66-4DEC-9934-CE0B82E4A91D}" destId="{C996BDE7-60A8-4AAC-A4D0-F64B16E9A6E1}" srcOrd="2" destOrd="0" presId="urn:microsoft.com/office/officeart/2005/8/layout/lProcess2"/>
    <dgm:cxn modelId="{CD7FB88D-77DE-4C2B-89BF-C13B7BCFEEAC}" type="presParOf" srcId="{0D492263-1F66-4DEC-9934-CE0B82E4A91D}" destId="{29EAA9BD-1201-49C1-9373-B3235DF9850D}" srcOrd="3" destOrd="0" presId="urn:microsoft.com/office/officeart/2005/8/layout/lProcess2"/>
    <dgm:cxn modelId="{4B9E8B1F-F82A-4C87-A15F-61AA0081BDF7}" type="presParOf" srcId="{0D492263-1F66-4DEC-9934-CE0B82E4A91D}" destId="{2766B0BB-19DC-4179-B798-24C43E3EC1E2}" srcOrd="4" destOrd="0" presId="urn:microsoft.com/office/officeart/2005/8/layout/lProcess2"/>
    <dgm:cxn modelId="{828438E4-B635-4E46-9265-43BF57CBDD12}" type="presParOf" srcId="{0D492263-1F66-4DEC-9934-CE0B82E4A91D}" destId="{E5233933-8877-4BB9-ADE3-97F15C71A42B}" srcOrd="5" destOrd="0" presId="urn:microsoft.com/office/officeart/2005/8/layout/lProcess2"/>
    <dgm:cxn modelId="{6457F2B8-79F8-406B-B10F-AFC6A26BEEE0}" type="presParOf" srcId="{0D492263-1F66-4DEC-9934-CE0B82E4A91D}" destId="{121BA02C-4966-4CC3-8C7C-3C2DCC018152}" srcOrd="6" destOrd="0" presId="urn:microsoft.com/office/officeart/2005/8/layout/lProcess2"/>
    <dgm:cxn modelId="{643250CC-16AB-4A37-AF20-FF1503F8E73B}" type="presParOf" srcId="{0D492263-1F66-4DEC-9934-CE0B82E4A91D}" destId="{874D2FE4-03E7-4F34-80AD-4C913A9FBF3F}" srcOrd="7" destOrd="0" presId="urn:microsoft.com/office/officeart/2005/8/layout/lProcess2"/>
    <dgm:cxn modelId="{07DCCD21-CEEC-42C6-8DE7-A732DCB634A7}" type="presParOf" srcId="{0D492263-1F66-4DEC-9934-CE0B82E4A91D}" destId="{2ACEAD8A-F6BE-4C34-BE16-3EC1A633F73A}" srcOrd="8" destOrd="0" presId="urn:microsoft.com/office/officeart/2005/8/layout/lProcess2"/>
    <dgm:cxn modelId="{D7269F17-D7F1-4993-9C2A-70A8BBCC6D0A}" type="presParOf" srcId="{0D492263-1F66-4DEC-9934-CE0B82E4A91D}" destId="{8FEEA0F2-7905-4E89-988D-2D60F2A028F0}" srcOrd="9" destOrd="0" presId="urn:microsoft.com/office/officeart/2005/8/layout/lProcess2"/>
    <dgm:cxn modelId="{6E8AC227-2475-4C54-BD88-9E220FD71A61}" type="presParOf" srcId="{0D492263-1F66-4DEC-9934-CE0B82E4A91D}" destId="{44F49EC9-55A7-43F7-B658-57EA2CC995E6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0203-722D-41BD-A358-6B9D6B7C9B7B}">
      <dsp:nvSpPr>
        <dsp:cNvPr id="0" name=""/>
        <dsp:cNvSpPr/>
      </dsp:nvSpPr>
      <dsp:spPr>
        <a:xfrm>
          <a:off x="1055307" y="916224"/>
          <a:ext cx="2204213" cy="22042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ENFERMERÍA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8107" y="1239024"/>
        <a:ext cx="1558613" cy="1558613"/>
      </dsp:txXfrm>
    </dsp:sp>
    <dsp:sp modelId="{78E28031-CC12-4FFB-BDA1-3247411F1505}">
      <dsp:nvSpPr>
        <dsp:cNvPr id="0" name=""/>
        <dsp:cNvSpPr/>
      </dsp:nvSpPr>
      <dsp:spPr>
        <a:xfrm>
          <a:off x="1364861" y="-178872"/>
          <a:ext cx="1585105" cy="15235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16 Publicaciones; 3 Líneas de investigación; 61 Proyectos</a:t>
          </a:r>
        </a:p>
      </dsp:txBody>
      <dsp:txXfrm>
        <a:off x="1596994" y="44241"/>
        <a:ext cx="1120839" cy="1077282"/>
      </dsp:txXfrm>
    </dsp:sp>
    <dsp:sp modelId="{55370323-B331-40F2-A028-8F0B3F796CAD}">
      <dsp:nvSpPr>
        <dsp:cNvPr id="0" name=""/>
        <dsp:cNvSpPr/>
      </dsp:nvSpPr>
      <dsp:spPr>
        <a:xfrm>
          <a:off x="2663290" y="601722"/>
          <a:ext cx="1474519" cy="13977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1,977 Actividades Lúdicas para pacientes; 34,910 actividades Programa Pastoral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9228" y="806421"/>
        <a:ext cx="1042643" cy="988371"/>
      </dsp:txXfrm>
    </dsp:sp>
    <dsp:sp modelId="{76DF4AF0-16F6-46D0-B904-0D01A8EECBB2}">
      <dsp:nvSpPr>
        <dsp:cNvPr id="0" name=""/>
        <dsp:cNvSpPr/>
      </dsp:nvSpPr>
      <dsp:spPr>
        <a:xfrm>
          <a:off x="2679990" y="1962945"/>
          <a:ext cx="1474519" cy="13977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Programa de Tanatología; diversas actividades para pacientes y familiares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5928" y="2167644"/>
        <a:ext cx="1042643" cy="988371"/>
      </dsp:txXfrm>
    </dsp:sp>
    <dsp:sp modelId="{83D99C61-F755-4E16-BADE-292C2ABAE3A2}">
      <dsp:nvSpPr>
        <dsp:cNvPr id="0" name=""/>
        <dsp:cNvSpPr/>
      </dsp:nvSpPr>
      <dsp:spPr>
        <a:xfrm>
          <a:off x="1420154" y="2705733"/>
          <a:ext cx="1474519" cy="13977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Programa de Voluntariado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6092" y="2910432"/>
        <a:ext cx="1042643" cy="988371"/>
      </dsp:txXfrm>
    </dsp:sp>
    <dsp:sp modelId="{6854CF93-780D-4332-AEF7-52203CE3E626}">
      <dsp:nvSpPr>
        <dsp:cNvPr id="0" name=""/>
        <dsp:cNvSpPr/>
      </dsp:nvSpPr>
      <dsp:spPr>
        <a:xfrm>
          <a:off x="211447" y="1969554"/>
          <a:ext cx="1405660" cy="14179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163 Agentes de Calidad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301" y="2177211"/>
        <a:ext cx="993952" cy="1002656"/>
      </dsp:txXfrm>
    </dsp:sp>
    <dsp:sp modelId="{8EF13655-652B-4EDA-B192-E5DFD39C3BDE}">
      <dsp:nvSpPr>
        <dsp:cNvPr id="0" name=""/>
        <dsp:cNvSpPr/>
      </dsp:nvSpPr>
      <dsp:spPr>
        <a:xfrm>
          <a:off x="192058" y="552241"/>
          <a:ext cx="1444432" cy="13983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13 Indicadores con nivel de eficiencia: 93.7%</a:t>
          </a:r>
          <a:endParaRPr lang="es-MX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590" y="757031"/>
        <a:ext cx="1021368" cy="988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3252F-0365-4265-A974-27E1231CD5A8}">
      <dsp:nvSpPr>
        <dsp:cNvPr id="0" name=""/>
        <dsp:cNvSpPr/>
      </dsp:nvSpPr>
      <dsp:spPr>
        <a:xfrm>
          <a:off x="0" y="0"/>
          <a:ext cx="1721646" cy="4161643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Capítulo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721646" cy="1248493"/>
      </dsp:txXfrm>
    </dsp:sp>
    <dsp:sp modelId="{5643A85F-CD5F-4820-A761-A65AEB06FFA2}">
      <dsp:nvSpPr>
        <dsp:cNvPr id="0" name=""/>
        <dsp:cNvSpPr/>
      </dsp:nvSpPr>
      <dsp:spPr>
        <a:xfrm>
          <a:off x="146951" y="1357321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1000 Servicios Personales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1369023"/>
        <a:ext cx="1353913" cy="376148"/>
      </dsp:txXfrm>
    </dsp:sp>
    <dsp:sp modelId="{23399951-AF53-4E7D-AC66-4E21FED74DC1}">
      <dsp:nvSpPr>
        <dsp:cNvPr id="0" name=""/>
        <dsp:cNvSpPr/>
      </dsp:nvSpPr>
      <dsp:spPr>
        <a:xfrm>
          <a:off x="146951" y="1835116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2000 Materiales y Suministros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1846818"/>
        <a:ext cx="1353913" cy="376148"/>
      </dsp:txXfrm>
    </dsp:sp>
    <dsp:sp modelId="{AFB913A4-0A33-4D62-AC07-B595F3CF299A}">
      <dsp:nvSpPr>
        <dsp:cNvPr id="0" name=""/>
        <dsp:cNvSpPr/>
      </dsp:nvSpPr>
      <dsp:spPr>
        <a:xfrm>
          <a:off x="146951" y="2315364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3000 Servicios Generales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2327066"/>
        <a:ext cx="1353913" cy="376148"/>
      </dsp:txXfrm>
    </dsp:sp>
    <dsp:sp modelId="{E2C1A1C7-DEBD-478F-A03B-848B024B47CF}">
      <dsp:nvSpPr>
        <dsp:cNvPr id="0" name=""/>
        <dsp:cNvSpPr/>
      </dsp:nvSpPr>
      <dsp:spPr>
        <a:xfrm>
          <a:off x="146951" y="2766553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5000 Bienes Muebles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2778255"/>
        <a:ext cx="1353913" cy="376148"/>
      </dsp:txXfrm>
    </dsp:sp>
    <dsp:sp modelId="{57CB4A92-3E32-467A-84AC-B33254A32CEB}">
      <dsp:nvSpPr>
        <dsp:cNvPr id="0" name=""/>
        <dsp:cNvSpPr/>
      </dsp:nvSpPr>
      <dsp:spPr>
        <a:xfrm>
          <a:off x="146951" y="3217742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6000 Obra Pública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3229444"/>
        <a:ext cx="1353913" cy="376148"/>
      </dsp:txXfrm>
    </dsp:sp>
    <dsp:sp modelId="{D7393158-5F75-4D4C-B94B-4099183C033E}">
      <dsp:nvSpPr>
        <dsp:cNvPr id="0" name=""/>
        <dsp:cNvSpPr/>
      </dsp:nvSpPr>
      <dsp:spPr>
        <a:xfrm>
          <a:off x="146951" y="3668931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endParaRPr lang="es-MX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653" y="3680633"/>
        <a:ext cx="1353913" cy="376148"/>
      </dsp:txXfrm>
    </dsp:sp>
    <dsp:sp modelId="{EA0BCEB0-CF04-40E7-A5CB-1D3D8CAA46C5}">
      <dsp:nvSpPr>
        <dsp:cNvPr id="0" name=""/>
        <dsp:cNvSpPr/>
      </dsp:nvSpPr>
      <dsp:spPr>
        <a:xfrm>
          <a:off x="1855037" y="0"/>
          <a:ext cx="1721646" cy="4161643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Modificado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(federal y propio)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5037" y="0"/>
        <a:ext cx="1721646" cy="1248493"/>
      </dsp:txXfrm>
    </dsp:sp>
    <dsp:sp modelId="{2CD9E834-FCD0-4AB0-A738-34D6FC799026}">
      <dsp:nvSpPr>
        <dsp:cNvPr id="0" name=""/>
        <dsp:cNvSpPr/>
      </dsp:nvSpPr>
      <dsp:spPr>
        <a:xfrm>
          <a:off x="1980601" y="1346836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374.497.0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2303" y="1358538"/>
        <a:ext cx="1353913" cy="376148"/>
      </dsp:txXfrm>
    </dsp:sp>
    <dsp:sp modelId="{97E2A10C-B9CB-4BC6-B575-0FF488B2F95A}">
      <dsp:nvSpPr>
        <dsp:cNvPr id="0" name=""/>
        <dsp:cNvSpPr/>
      </dsp:nvSpPr>
      <dsp:spPr>
        <a:xfrm>
          <a:off x="1990435" y="1825283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265,604.7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2137" y="1836985"/>
        <a:ext cx="1353913" cy="376148"/>
      </dsp:txXfrm>
    </dsp:sp>
    <dsp:sp modelId="{8B6CE5AB-0B97-4698-8855-AC4D1D0F6B9C}">
      <dsp:nvSpPr>
        <dsp:cNvPr id="0" name=""/>
        <dsp:cNvSpPr/>
      </dsp:nvSpPr>
      <dsp:spPr>
        <a:xfrm>
          <a:off x="1997721" y="2286017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85,550.4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9423" y="2297719"/>
        <a:ext cx="1353913" cy="376148"/>
      </dsp:txXfrm>
    </dsp:sp>
    <dsp:sp modelId="{CB950A63-35E7-4CB1-8DC1-2AF6C3E9E73D}">
      <dsp:nvSpPr>
        <dsp:cNvPr id="0" name=""/>
        <dsp:cNvSpPr/>
      </dsp:nvSpPr>
      <dsp:spPr>
        <a:xfrm>
          <a:off x="1997721" y="2714643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9423" y="2726345"/>
        <a:ext cx="1353913" cy="376148"/>
      </dsp:txXfrm>
    </dsp:sp>
    <dsp:sp modelId="{1B9819CE-A432-4EDC-8903-2BBF89B1C6C3}">
      <dsp:nvSpPr>
        <dsp:cNvPr id="0" name=""/>
        <dsp:cNvSpPr/>
      </dsp:nvSpPr>
      <dsp:spPr>
        <a:xfrm>
          <a:off x="2015474" y="3175378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7176" y="3187080"/>
        <a:ext cx="1353913" cy="376148"/>
      </dsp:txXfrm>
    </dsp:sp>
    <dsp:sp modelId="{41BE32A6-9206-488F-AD1F-68F4334ED118}">
      <dsp:nvSpPr>
        <dsp:cNvPr id="0" name=""/>
        <dsp:cNvSpPr/>
      </dsp:nvSpPr>
      <dsp:spPr>
        <a:xfrm>
          <a:off x="2015474" y="3631034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725,652.1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7176" y="3642736"/>
        <a:ext cx="1353913" cy="376148"/>
      </dsp:txXfrm>
    </dsp:sp>
    <dsp:sp modelId="{06D6F8A1-59E7-4F51-B3B3-5A8D85F5A2AB}">
      <dsp:nvSpPr>
        <dsp:cNvPr id="0" name=""/>
        <dsp:cNvSpPr/>
      </dsp:nvSpPr>
      <dsp:spPr>
        <a:xfrm>
          <a:off x="3703294" y="0"/>
          <a:ext cx="1721646" cy="4161643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Ejercido al periodo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3294" y="0"/>
        <a:ext cx="1721646" cy="1248493"/>
      </dsp:txXfrm>
    </dsp:sp>
    <dsp:sp modelId="{E32AAD3A-6EFF-4BD0-B4B7-8D38D37C4269}">
      <dsp:nvSpPr>
        <dsp:cNvPr id="0" name=""/>
        <dsp:cNvSpPr/>
      </dsp:nvSpPr>
      <dsp:spPr>
        <a:xfrm>
          <a:off x="3866244" y="1335757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374,497.1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1347459"/>
        <a:ext cx="1353913" cy="376148"/>
      </dsp:txXfrm>
    </dsp:sp>
    <dsp:sp modelId="{460C91BC-8B39-4820-B308-0EBC4CBB0774}">
      <dsp:nvSpPr>
        <dsp:cNvPr id="0" name=""/>
        <dsp:cNvSpPr/>
      </dsp:nvSpPr>
      <dsp:spPr>
        <a:xfrm>
          <a:off x="3866244" y="1806612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379,172.0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1818314"/>
        <a:ext cx="1353913" cy="376148"/>
      </dsp:txXfrm>
    </dsp:sp>
    <dsp:sp modelId="{AD70F832-81E8-4F8C-BDD3-28A94EE55CC3}">
      <dsp:nvSpPr>
        <dsp:cNvPr id="0" name=""/>
        <dsp:cNvSpPr/>
      </dsp:nvSpPr>
      <dsp:spPr>
        <a:xfrm>
          <a:off x="3866244" y="2257801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85,550.4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2269503"/>
        <a:ext cx="1353913" cy="376148"/>
      </dsp:txXfrm>
    </dsp:sp>
    <dsp:sp modelId="{809918F8-10F8-4808-90AD-58E8E1071B7E}">
      <dsp:nvSpPr>
        <dsp:cNvPr id="0" name=""/>
        <dsp:cNvSpPr/>
      </dsp:nvSpPr>
      <dsp:spPr>
        <a:xfrm>
          <a:off x="3866244" y="2708990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2720692"/>
        <a:ext cx="1353913" cy="376148"/>
      </dsp:txXfrm>
    </dsp:sp>
    <dsp:sp modelId="{17FABED6-17C5-4479-8890-A77C29B85F78}">
      <dsp:nvSpPr>
        <dsp:cNvPr id="0" name=""/>
        <dsp:cNvSpPr/>
      </dsp:nvSpPr>
      <dsp:spPr>
        <a:xfrm>
          <a:off x="3866244" y="3170012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3181714"/>
        <a:ext cx="1353913" cy="376148"/>
      </dsp:txXfrm>
    </dsp:sp>
    <dsp:sp modelId="{3C53CEC6-482A-4F0D-B895-65266A58CB8E}">
      <dsp:nvSpPr>
        <dsp:cNvPr id="0" name=""/>
        <dsp:cNvSpPr/>
      </dsp:nvSpPr>
      <dsp:spPr>
        <a:xfrm>
          <a:off x="3866244" y="3631034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839,219.5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7946" y="3642736"/>
        <a:ext cx="1353913" cy="376148"/>
      </dsp:txXfrm>
    </dsp:sp>
    <dsp:sp modelId="{B25B7DA8-FF0C-4D30-BAC4-8F4F0AB692FF}">
      <dsp:nvSpPr>
        <dsp:cNvPr id="0" name=""/>
        <dsp:cNvSpPr/>
      </dsp:nvSpPr>
      <dsp:spPr>
        <a:xfrm>
          <a:off x="5554064" y="0"/>
          <a:ext cx="1721646" cy="4161643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Variación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4064" y="0"/>
        <a:ext cx="1721646" cy="1248493"/>
      </dsp:txXfrm>
    </dsp:sp>
    <dsp:sp modelId="{651F3BB9-58A7-417C-9A81-48BC949F9873}">
      <dsp:nvSpPr>
        <dsp:cNvPr id="0" name=""/>
        <dsp:cNvSpPr/>
      </dsp:nvSpPr>
      <dsp:spPr>
        <a:xfrm>
          <a:off x="5717014" y="1325924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-0.1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8716" y="1337626"/>
        <a:ext cx="1353913" cy="376148"/>
      </dsp:txXfrm>
    </dsp:sp>
    <dsp:sp modelId="{C996BDE7-60A8-4AAC-A4D0-F64B16E9A6E1}">
      <dsp:nvSpPr>
        <dsp:cNvPr id="0" name=""/>
        <dsp:cNvSpPr/>
      </dsp:nvSpPr>
      <dsp:spPr>
        <a:xfrm>
          <a:off x="5717014" y="1786946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smtClean="0">
              <a:latin typeface="Arial" panose="020B0604020202020204" pitchFamily="34" charset="0"/>
              <a:cs typeface="Arial" panose="020B0604020202020204" pitchFamily="34" charset="0"/>
            </a:rPr>
            <a:t>-113,567.3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8716" y="1798648"/>
        <a:ext cx="1353913" cy="376148"/>
      </dsp:txXfrm>
    </dsp:sp>
    <dsp:sp modelId="{2766B0BB-19DC-4179-B798-24C43E3EC1E2}">
      <dsp:nvSpPr>
        <dsp:cNvPr id="0" name=""/>
        <dsp:cNvSpPr/>
      </dsp:nvSpPr>
      <dsp:spPr>
        <a:xfrm>
          <a:off x="5717014" y="2247968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0.0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8716" y="2259670"/>
        <a:ext cx="1353913" cy="376148"/>
      </dsp:txXfrm>
    </dsp:sp>
    <dsp:sp modelId="{121BA02C-4966-4CC3-8C7C-3C2DCC018152}">
      <dsp:nvSpPr>
        <dsp:cNvPr id="0" name=""/>
        <dsp:cNvSpPr/>
      </dsp:nvSpPr>
      <dsp:spPr>
        <a:xfrm>
          <a:off x="5717014" y="2708990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8716" y="2720692"/>
        <a:ext cx="1353913" cy="376148"/>
      </dsp:txXfrm>
    </dsp:sp>
    <dsp:sp modelId="{2ACEAD8A-F6BE-4C34-BE16-3EC1A633F73A}">
      <dsp:nvSpPr>
        <dsp:cNvPr id="0" name=""/>
        <dsp:cNvSpPr/>
      </dsp:nvSpPr>
      <dsp:spPr>
        <a:xfrm>
          <a:off x="5726228" y="3162936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---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7930" y="3174638"/>
        <a:ext cx="1353913" cy="376148"/>
      </dsp:txXfrm>
    </dsp:sp>
    <dsp:sp modelId="{44F49EC9-55A7-43F7-B658-57EA2CC995E6}">
      <dsp:nvSpPr>
        <dsp:cNvPr id="0" name=""/>
        <dsp:cNvSpPr/>
      </dsp:nvSpPr>
      <dsp:spPr>
        <a:xfrm>
          <a:off x="5726228" y="3612798"/>
          <a:ext cx="1377317" cy="39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smtClean="0">
              <a:latin typeface="Arial" panose="020B0604020202020204" pitchFamily="34" charset="0"/>
              <a:cs typeface="Arial" panose="020B0604020202020204" pitchFamily="34" charset="0"/>
            </a:rPr>
            <a:t>-113,567.4</a:t>
          </a:r>
          <a:endParaRPr lang="es-MX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7930" y="3624500"/>
        <a:ext cx="1353913" cy="37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0.43526</cdr:x>
      <cdr:y>0.74439</cdr:y>
    </cdr:from>
    <cdr:to>
      <cdr:x>0.59895</cdr:x>
      <cdr:y>0.83481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974089" y="2883608"/>
          <a:ext cx="742404" cy="350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MX" sz="11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= </a:t>
          </a:r>
          <a:r>
            <a:rPr lang="es-MX" sz="11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255</a:t>
          </a:r>
          <a:endParaRPr lang="es-MX" sz="11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CA1B-E310-4476-802B-783CDB31B2D5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A7DD-7154-4855-8786-8D890DD1CA8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08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721C-7C55-4752-82FE-62FC34858EFA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77CB-1DCD-4501-88E3-2C3BF7554D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1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Presentar</a:t>
            </a:r>
            <a:r>
              <a:rPr lang="es-MX" baseline="0" dirty="0" smtClean="0"/>
              <a:t> el orden de descendente a ascendente.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77CB-1DCD-4501-88E3-2C3BF7554DFC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9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98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0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251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4930-FA26-436C-9860-A4369D70494F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B83C-2D8B-4FEE-AC8A-B9FB0F2764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0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3241140" y="72434"/>
            <a:ext cx="454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baseline="0" dirty="0" smtClean="0">
                <a:solidFill>
                  <a:srgbClr val="000000"/>
                </a:solidFill>
                <a:effectLst/>
                <a:latin typeface="Century" pitchFamily="18" charset="0"/>
              </a:rPr>
              <a:t>INSTITUTO NACIONAL DE CARDIOLOGÍA IGNACIO CHÁVEZ</a:t>
            </a:r>
            <a:endParaRPr lang="es-MX" sz="1600" b="1" baseline="0" dirty="0">
              <a:solidFill>
                <a:srgbClr val="000000"/>
              </a:solidFill>
              <a:effectLst/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8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5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3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92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60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0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7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8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1D33-BF3A-4322-B31C-43E410202FB4}" type="datetimeFigureOut">
              <a:rPr lang="es-MX" smtClean="0"/>
              <a:pPr/>
              <a:t>16/10/2018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9E4B-AA13-4CB7-94CE-F8EDC96416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4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60" y="3702481"/>
            <a:ext cx="1976877" cy="25599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40066" y="1167293"/>
            <a:ext cx="6171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XCII Junta de Gobierno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2ª Sesión Ordinaria de Órgano de Gobierno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 de Octubre de 2018</a:t>
            </a:r>
          </a:p>
          <a:p>
            <a:pPr algn="ctr"/>
            <a:endParaRPr lang="es-MX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Informe del 1er semestre </a:t>
            </a:r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</a:t>
            </a:r>
            <a:endParaRPr lang="es-MX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6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03773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*Continúa la producción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 implantación, en función de necesidades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quirúrgicas del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INCICh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graphicFrame>
        <p:nvGraphicFramePr>
          <p:cNvPr id="14" name="Gráfico 9"/>
          <p:cNvGraphicFramePr/>
          <p:nvPr>
            <p:extLst>
              <p:ext uri="{D42A27DB-BD31-4B8C-83A1-F6EECF244321}">
                <p14:modId xmlns:p14="http://schemas.microsoft.com/office/powerpoint/2010/main" val="3867420685"/>
              </p:ext>
            </p:extLst>
          </p:nvPr>
        </p:nvGraphicFramePr>
        <p:xfrm>
          <a:off x="1578321" y="16052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813969" y="1037260"/>
            <a:ext cx="1991703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BIOTÉCNICA APLICADA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0" name="19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</a:p>
          </p:txBody>
        </p:sp>
      </p:grpSp>
      <p:sp>
        <p:nvSpPr>
          <p:cNvPr id="2" name="1 Elipse"/>
          <p:cNvSpPr/>
          <p:nvPr/>
        </p:nvSpPr>
        <p:spPr>
          <a:xfrm>
            <a:off x="3962400" y="4743450"/>
            <a:ext cx="1685925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3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*Además se publicaron 25 Capítulos en Libros Nacionales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042255" y="3974490"/>
            <a:ext cx="1348964" cy="646331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Editor Huésped:</a:t>
            </a:r>
          </a:p>
          <a:p>
            <a:pPr algn="ctr"/>
            <a:r>
              <a:rPr lang="es-MX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Dr. Manlio F. Márquez Murillo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625490" y="3683293"/>
            <a:ext cx="1410761" cy="1200329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Editores Huéspedes:</a:t>
            </a:r>
          </a:p>
          <a:p>
            <a:pPr algn="ctr"/>
            <a:r>
              <a:rPr lang="es-MX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Dr. Carlos R. Martínez Sánchez</a:t>
            </a:r>
          </a:p>
          <a:p>
            <a:pPr algn="ctr"/>
            <a:r>
              <a:rPr lang="es-MX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Dra. Alexandra Arias Mendoza</a:t>
            </a:r>
            <a:endParaRPr lang="es-MX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91498" y="2361417"/>
            <a:ext cx="1348964" cy="646331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Editor en Jefe: Dr. Pedro Iturralde Torres</a:t>
            </a:r>
            <a:endParaRPr lang="es-MX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 descr="Page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62293" y="1681594"/>
            <a:ext cx="2493466" cy="3848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20 Imagen" descr="Page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237" y="1720133"/>
            <a:ext cx="2504912" cy="3865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21 CuadroTexto"/>
          <p:cNvSpPr txBox="1"/>
          <p:nvPr/>
        </p:nvSpPr>
        <p:spPr>
          <a:xfrm>
            <a:off x="6589306" y="1037260"/>
            <a:ext cx="2064131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LIBROS PUBLICADOS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10"/>
            <a:tile tx="0" ty="0" sx="100000" sy="100000" flip="none" algn="tl"/>
          </a:blipFill>
        </p:grpSpPr>
        <p:sp>
          <p:nvSpPr>
            <p:cNvPr id="24" name="23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 Elipse"/>
          <p:cNvSpPr/>
          <p:nvPr/>
        </p:nvSpPr>
        <p:spPr>
          <a:xfrm>
            <a:off x="2002536" y="3174730"/>
            <a:ext cx="777134" cy="760644"/>
          </a:xfrm>
          <a:prstGeom prst="ellipse">
            <a:avLst/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2.2</a:t>
            </a:r>
          </a:p>
        </p:txBody>
      </p:sp>
      <p:sp>
        <p:nvSpPr>
          <p:cNvPr id="14" name="6 Rectángulo redondeado"/>
          <p:cNvSpPr/>
          <p:nvPr/>
        </p:nvSpPr>
        <p:spPr>
          <a:xfrm>
            <a:off x="2944717" y="3265060"/>
            <a:ext cx="4465176" cy="591048"/>
          </a:xfrm>
          <a:prstGeom prst="roundRect">
            <a:avLst>
              <a:gd name="adj" fmla="val 26199"/>
            </a:avLst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ENSEÑANZA</a:t>
            </a:r>
          </a:p>
        </p:txBody>
      </p:sp>
    </p:spTree>
    <p:extLst>
      <p:ext uri="{BB962C8B-B14F-4D97-AF65-F5344CB8AC3E}">
        <p14:creationId xmlns:p14="http://schemas.microsoft.com/office/powerpoint/2010/main" val="20975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4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23%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son Médicos Residentes Extranjeros (sin beca SSA)</a:t>
            </a:r>
          </a:p>
        </p:txBody>
      </p:sp>
      <p:grpSp>
        <p:nvGrpSpPr>
          <p:cNvPr id="14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15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16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graphicFrame>
        <p:nvGraphicFramePr>
          <p:cNvPr id="17" name="Gráfico 11"/>
          <p:cNvGraphicFramePr/>
          <p:nvPr>
            <p:extLst>
              <p:ext uri="{D42A27DB-BD31-4B8C-83A1-F6EECF244321}">
                <p14:modId xmlns:p14="http://schemas.microsoft.com/office/powerpoint/2010/main" val="3769152598"/>
              </p:ext>
            </p:extLst>
          </p:nvPr>
        </p:nvGraphicFramePr>
        <p:xfrm>
          <a:off x="73152" y="1641047"/>
          <a:ext cx="4535425" cy="387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51114"/>
              </p:ext>
            </p:extLst>
          </p:nvPr>
        </p:nvGraphicFramePr>
        <p:xfrm>
          <a:off x="4415573" y="3457494"/>
          <a:ext cx="4396900" cy="843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225"/>
                <a:gridCol w="1099225"/>
                <a:gridCol w="1099225"/>
                <a:gridCol w="1099225"/>
              </a:tblGrid>
              <a:tr h="2133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Enero- Junio 2017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Enero- Junio 2018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Mexicanos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Extranjeros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Mexicanos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Extranjeros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</a:t>
                      </a:r>
                      <a:endParaRPr lang="es-MX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s-MX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  <a:endParaRPr lang="es-MX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388070" y="1066173"/>
            <a:ext cx="327731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FORMACIÓN DE RECURSOS HUMANOS ESPECIALIZADOS</a:t>
            </a:r>
          </a:p>
        </p:txBody>
      </p:sp>
      <p:pic>
        <p:nvPicPr>
          <p:cNvPr id="20" name="Picture 24" descr="Resultado de imagen para unam"/>
          <p:cNvPicPr>
            <a:picLocks noChangeAspect="1" noChangeArrowheads="1"/>
          </p:cNvPicPr>
          <p:nvPr/>
        </p:nvPicPr>
        <p:blipFill>
          <a:blip r:embed="rId10" cstate="print"/>
          <a:srcRect t="1220" b="3060"/>
          <a:stretch>
            <a:fillRect/>
          </a:stretch>
        </p:blipFill>
        <p:spPr bwMode="auto">
          <a:xfrm>
            <a:off x="5754775" y="1977859"/>
            <a:ext cx="2120050" cy="961901"/>
          </a:xfrm>
          <a:prstGeom prst="rect">
            <a:avLst/>
          </a:prstGeom>
          <a:solidFill>
            <a:srgbClr val="E2B700"/>
          </a:solidFill>
        </p:spPr>
      </p:pic>
    </p:spTree>
    <p:extLst>
      <p:ext uri="{BB962C8B-B14F-4D97-AF65-F5344CB8AC3E}">
        <p14:creationId xmlns:p14="http://schemas.microsoft.com/office/powerpoint/2010/main" val="31139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*6 Especialidades, todas con reconocimiento UNAM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Incremento en Cardiología Pediátrica y Cirugía Cardiotorácica Pediátrica</a:t>
            </a:r>
          </a:p>
        </p:txBody>
      </p:sp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1882924934"/>
              </p:ext>
            </p:extLst>
          </p:nvPr>
        </p:nvGraphicFramePr>
        <p:xfrm>
          <a:off x="153909" y="3069125"/>
          <a:ext cx="6400799" cy="261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303743" y="1973668"/>
            <a:ext cx="2598345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MÉDICOS RESIDENTES</a:t>
            </a:r>
          </a:p>
          <a:p>
            <a:r>
              <a:rPr lang="es-MX" dirty="0"/>
              <a:t>En Especialidades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93901"/>
              </p:ext>
            </p:extLst>
          </p:nvPr>
        </p:nvGraphicFramePr>
        <p:xfrm>
          <a:off x="4848280" y="1331667"/>
          <a:ext cx="4087902" cy="17221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47880"/>
                <a:gridCol w="979909"/>
                <a:gridCol w="960113"/>
              </a:tblGrid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Especialidad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Enero-Junio 2017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Enero-Junio 2018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Cardiología 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Clínica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Cardiología Pediátrica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Cirugía Cardiotorácica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Cirugía Cardiotorácica Pediátrica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Nefrología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Reumatología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MX" sz="1050" b="1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es-MX" sz="105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pic>
        <p:nvPicPr>
          <p:cNvPr id="23" name="Picture 24" descr="Resultado de imagen para unam"/>
          <p:cNvPicPr>
            <a:picLocks noChangeAspect="1" noChangeArrowheads="1"/>
          </p:cNvPicPr>
          <p:nvPr/>
        </p:nvPicPr>
        <p:blipFill>
          <a:blip r:embed="rId10" cstate="print"/>
          <a:srcRect t="1220" b="3060"/>
          <a:stretch>
            <a:fillRect/>
          </a:stretch>
        </p:blipFill>
        <p:spPr bwMode="auto">
          <a:xfrm>
            <a:off x="7012075" y="4025734"/>
            <a:ext cx="2120050" cy="961901"/>
          </a:xfrm>
          <a:prstGeom prst="rect">
            <a:avLst/>
          </a:prstGeom>
          <a:solidFill>
            <a:srgbClr val="E2B700"/>
          </a:solidFill>
        </p:spPr>
      </p:pic>
    </p:spTree>
    <p:extLst>
      <p:ext uri="{BB962C8B-B14F-4D97-AF65-F5344CB8AC3E}">
        <p14:creationId xmlns:p14="http://schemas.microsoft.com/office/powerpoint/2010/main" val="23181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11875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*18 cursos de Alta Especialidad, destaca el interés por el Intervencionismo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403385" y="1037260"/>
            <a:ext cx="327731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MÉDICOS RESIDENTES</a:t>
            </a:r>
          </a:p>
          <a:p>
            <a:r>
              <a:rPr lang="es-MX" dirty="0"/>
              <a:t>En Cursos de Alta Especialidad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2396564124"/>
              </p:ext>
            </p:extLst>
          </p:nvPr>
        </p:nvGraphicFramePr>
        <p:xfrm>
          <a:off x="213750" y="1731977"/>
          <a:ext cx="81390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8461456" y="2281468"/>
            <a:ext cx="588476" cy="261610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 = 84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469008" y="2795988"/>
            <a:ext cx="588476" cy="26161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= 83</a:t>
            </a:r>
            <a:endParaRPr lang="es-MX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4" descr="Resultado de imagen para unam"/>
          <p:cNvPicPr>
            <a:picLocks noChangeAspect="1" noChangeArrowheads="1"/>
          </p:cNvPicPr>
          <p:nvPr/>
        </p:nvPicPr>
        <p:blipFill>
          <a:blip r:embed="rId9" cstate="print"/>
          <a:srcRect t="1220" b="3060"/>
          <a:stretch>
            <a:fillRect/>
          </a:stretch>
        </p:blipFill>
        <p:spPr bwMode="auto">
          <a:xfrm>
            <a:off x="60102" y="4759364"/>
            <a:ext cx="1924020" cy="872959"/>
          </a:xfrm>
          <a:prstGeom prst="rect">
            <a:avLst/>
          </a:prstGeom>
          <a:solidFill>
            <a:srgbClr val="E2B700"/>
          </a:solidFill>
        </p:spPr>
      </p:pic>
      <p:grpSp>
        <p:nvGrpSpPr>
          <p:cNvPr id="21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10"/>
            <a:tile tx="0" ty="0" sx="100000" sy="100000" flip="none" algn="tl"/>
          </a:blipFill>
        </p:grpSpPr>
        <p:sp>
          <p:nvSpPr>
            <p:cNvPr id="22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3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3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2140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03773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*Médicos egresados de las especialidades y altas especialidades que concluyeron en febrero 2018.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00600" y="1170610"/>
            <a:ext cx="4133849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 smtClean="0"/>
              <a:t>FORMACIÓN DE MÉDICOS RESIDENTES</a:t>
            </a:r>
            <a:endParaRPr lang="es-MX" dirty="0"/>
          </a:p>
          <a:p>
            <a:r>
              <a:rPr lang="es-MX" dirty="0" smtClean="0"/>
              <a:t>Mexicanos y Extranjeros</a:t>
            </a:r>
            <a:endParaRPr lang="es-MX" dirty="0"/>
          </a:p>
        </p:txBody>
      </p:sp>
      <p:grpSp>
        <p:nvGrpSpPr>
          <p:cNvPr id="2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2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3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16097"/>
              </p:ext>
            </p:extLst>
          </p:nvPr>
        </p:nvGraphicFramePr>
        <p:xfrm>
          <a:off x="2009775" y="1987550"/>
          <a:ext cx="496252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69"/>
                <a:gridCol w="1857481"/>
                <a:gridCol w="937201"/>
                <a:gridCol w="539174"/>
              </a:tblGrid>
              <a:tr h="0">
                <a:tc rowSpan="1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s-MX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</a:t>
                      </a:r>
                      <a:endParaRPr lang="es-MX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MÉDICOS ESPECIALISTAS  EGRESADOS</a:t>
                      </a:r>
                    </a:p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País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Cantidad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México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74.5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Guatemala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Colombia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Perú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Bolivia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Ecuador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República Dominicana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Nicaragua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Honduras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Panamá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s-MX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23993"/>
              </p:ext>
            </p:extLst>
          </p:nvPr>
        </p:nvGraphicFramePr>
        <p:xfrm>
          <a:off x="1812324" y="2313708"/>
          <a:ext cx="5893807" cy="3173730"/>
        </p:xfrm>
        <a:graphic>
          <a:graphicData uri="http://schemas.openxmlformats.org/drawingml/2006/table">
            <a:tbl>
              <a:tblPr>
                <a:solidFill>
                  <a:schemeClr val="accent2">
                    <a:lumMod val="60000"/>
                    <a:lumOff val="40000"/>
                  </a:schemeClr>
                </a:solidFill>
              </a:tblPr>
              <a:tblGrid>
                <a:gridCol w="1114781"/>
                <a:gridCol w="911470"/>
                <a:gridCol w="3867556"/>
              </a:tblGrid>
              <a:tr h="39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RESIDENTES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PAÍS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INSTITUCIÓN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USA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Cleveland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Clinic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 Universitario Marqués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ES" sz="12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Valdecilla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Santander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 </a:t>
                      </a:r>
                      <a:r>
                        <a:rPr lang="es-MX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Clinic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Barcelona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 Universitario Virgen de la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Victoria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Málaga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 Universitario Miguel Servet de Zaragoza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España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Complejo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Hospitalario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Universitario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Santiago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Hospital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Universitario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Fundación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Favaloro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Canadá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Alberta </a:t>
                      </a:r>
                      <a:r>
                        <a:rPr lang="es-MX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Heart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Institute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Centre Hospital Le 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Mans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Bélgica</a:t>
                      </a:r>
                      <a:endParaRPr lang="es-MX"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Heart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Rhythm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Management Center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*Incremento en la participación de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médicos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residentes en el extranjero, todos con financiamiento del </a:t>
            </a:r>
            <a:r>
              <a:rPr lang="es-MX" sz="1600" b="1" dirty="0" err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CONACyT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13261"/>
              </p:ext>
            </p:extLst>
          </p:nvPr>
        </p:nvGraphicFramePr>
        <p:xfrm>
          <a:off x="5305082" y="1187270"/>
          <a:ext cx="3373926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63"/>
                <a:gridCol w="16869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ROTACIÓN</a:t>
                      </a:r>
                      <a:r>
                        <a:rPr lang="es-MX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RESIDENTES EN EL EXTRANJERO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= 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 = 14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19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0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1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sp>
        <p:nvSpPr>
          <p:cNvPr id="22" name="21 Flecha arriba"/>
          <p:cNvSpPr/>
          <p:nvPr/>
        </p:nvSpPr>
        <p:spPr>
          <a:xfrm>
            <a:off x="8334375" y="1714499"/>
            <a:ext cx="257175" cy="3524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0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5" y="9524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9175" y="5794248"/>
            <a:ext cx="8727541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*Incremento de 10% en rotación en el Instituto de médicos provenientes de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52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instituciones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hospitalarias nacionales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y extranjeras por periodos de uno a seis meses.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67174"/>
              </p:ext>
            </p:extLst>
          </p:nvPr>
        </p:nvGraphicFramePr>
        <p:xfrm>
          <a:off x="4752975" y="1190015"/>
          <a:ext cx="3855941" cy="1360170"/>
        </p:xfrm>
        <a:graphic>
          <a:graphicData uri="http://schemas.openxmlformats.org/drawingml/2006/table">
            <a:tbl>
              <a:tblPr/>
              <a:tblGrid>
                <a:gridCol w="1167495"/>
                <a:gridCol w="1051830"/>
                <a:gridCol w="1002638"/>
                <a:gridCol w="633978"/>
              </a:tblGrid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ENERO- JUNIO 2017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ENERO- JUNIO 2018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Médicos mexicanos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153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87.9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Médicos extranjeros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1822670116"/>
              </p:ext>
            </p:extLst>
          </p:nvPr>
        </p:nvGraphicFramePr>
        <p:xfrm>
          <a:off x="424853" y="2486401"/>
          <a:ext cx="5546756" cy="331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1350634" y="1520985"/>
            <a:ext cx="2860895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ROTACIÓN DE MÉDICOS DE OTRAS INSTITUCIONES</a:t>
            </a:r>
          </a:p>
        </p:txBody>
      </p:sp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6400800" y="2844800"/>
          <a:ext cx="22002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728"/>
                <a:gridCol w="36154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EXTRANJEROS 2018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Ecuador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República Dominicana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Honduras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Argentina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Guatemala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Nicaragua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4" name="21 Flecha arriba"/>
          <p:cNvSpPr/>
          <p:nvPr/>
        </p:nvSpPr>
        <p:spPr>
          <a:xfrm>
            <a:off x="4446954" y="4820384"/>
            <a:ext cx="180409" cy="4036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1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96" y="-1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*Participación activa e incremento de 13.4% en la en formación de alumnos de pregrado de entidades académicas públicas y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privadas.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70% UNAM.</a:t>
            </a: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78220"/>
              </p:ext>
            </p:extLst>
          </p:nvPr>
        </p:nvGraphicFramePr>
        <p:xfrm>
          <a:off x="2154747" y="2380793"/>
          <a:ext cx="4710149" cy="2856865"/>
        </p:xfrm>
        <a:graphic>
          <a:graphicData uri="http://schemas.openxmlformats.org/drawingml/2006/table">
            <a:tbl>
              <a:tblPr/>
              <a:tblGrid>
                <a:gridCol w="1647731"/>
                <a:gridCol w="1782580"/>
                <a:gridCol w="646700"/>
                <a:gridCol w="633138"/>
              </a:tblGrid>
              <a:tr h="405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ÁREA DE CONOCIMIENTO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Nacional Autónoma de México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Aparato Cardiovascular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Nutrición Humana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Endocrinología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Hematología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Anatomía Patológica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Neurología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La Salle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Aparato Cardiovascular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Anáhuac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Aparato Cardiovascular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-----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41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246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2173181" y="1548882"/>
            <a:ext cx="4683966" cy="693523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1400" dirty="0"/>
              <a:t>FORMACIÓN DE RECURSOS HUMANOS</a:t>
            </a:r>
          </a:p>
          <a:p>
            <a:r>
              <a:rPr lang="es-MX" sz="1400" dirty="0"/>
              <a:t>Cursos de Pregrado en Medicina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17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  <p:sp>
        <p:nvSpPr>
          <p:cNvPr id="20" name="21 Flecha arriba"/>
          <p:cNvSpPr/>
          <p:nvPr/>
        </p:nvSpPr>
        <p:spPr>
          <a:xfrm>
            <a:off x="6977346" y="4772759"/>
            <a:ext cx="180409" cy="4036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081528" y="1281204"/>
            <a:ext cx="294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b="1" dirty="0" smtClean="0">
                <a:solidFill>
                  <a:schemeClr val="tx2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 O N T E N I D O</a:t>
            </a:r>
            <a:endParaRPr lang="es-ES" sz="2400" b="1" dirty="0">
              <a:solidFill>
                <a:schemeClr val="tx2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551062" y="2900795"/>
            <a:ext cx="562412" cy="541597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2.1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200713" y="2991125"/>
            <a:ext cx="3925594" cy="350436"/>
          </a:xfrm>
          <a:prstGeom prst="roundRect">
            <a:avLst>
              <a:gd name="adj" fmla="val 26199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INVESTIGACIÓN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190100" y="3584575"/>
            <a:ext cx="3925594" cy="350436"/>
          </a:xfrm>
          <a:prstGeom prst="roundRect">
            <a:avLst>
              <a:gd name="adj" fmla="val 26199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ENSEÑANZA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209857" y="4174018"/>
            <a:ext cx="3925594" cy="350436"/>
          </a:xfrm>
          <a:prstGeom prst="roundRect">
            <a:avLst>
              <a:gd name="adj" fmla="val 26199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ASISTENCIA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225327" y="4756963"/>
            <a:ext cx="3925594" cy="350436"/>
          </a:xfrm>
          <a:prstGeom prst="roundRect">
            <a:avLst>
              <a:gd name="adj" fmla="val 26199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ENFERMERÍA</a:t>
            </a:r>
          </a:p>
        </p:txBody>
      </p:sp>
      <p:sp>
        <p:nvSpPr>
          <p:cNvPr id="21" name="20 Elipse"/>
          <p:cNvSpPr/>
          <p:nvPr/>
        </p:nvSpPr>
        <p:spPr>
          <a:xfrm>
            <a:off x="2533201" y="3498469"/>
            <a:ext cx="569029" cy="541597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2.2</a:t>
            </a:r>
          </a:p>
        </p:txBody>
      </p:sp>
      <p:sp>
        <p:nvSpPr>
          <p:cNvPr id="22" name="21 Elipse"/>
          <p:cNvSpPr/>
          <p:nvPr/>
        </p:nvSpPr>
        <p:spPr>
          <a:xfrm>
            <a:off x="2542345" y="4086999"/>
            <a:ext cx="569029" cy="541597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2.3</a:t>
            </a:r>
          </a:p>
        </p:txBody>
      </p:sp>
      <p:sp>
        <p:nvSpPr>
          <p:cNvPr id="23" name="22 Elipse"/>
          <p:cNvSpPr/>
          <p:nvPr/>
        </p:nvSpPr>
        <p:spPr>
          <a:xfrm>
            <a:off x="2551914" y="4666386"/>
            <a:ext cx="575646" cy="541597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2.4</a:t>
            </a:r>
          </a:p>
        </p:txBody>
      </p:sp>
      <p:sp>
        <p:nvSpPr>
          <p:cNvPr id="26" name="25 Elipse"/>
          <p:cNvSpPr/>
          <p:nvPr/>
        </p:nvSpPr>
        <p:spPr>
          <a:xfrm>
            <a:off x="1635835" y="1988247"/>
            <a:ext cx="741817" cy="737468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2434411" y="1996281"/>
            <a:ext cx="4715257" cy="732482"/>
          </a:xfrm>
          <a:prstGeom prst="roundRect">
            <a:avLst>
              <a:gd name="adj" fmla="val 26199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INFORME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 LA JUNTA DE GOBIERNO DEL 1ER SEMESTRE 2018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28" name="6 Rectángulo redondeado"/>
          <p:cNvSpPr/>
          <p:nvPr/>
        </p:nvSpPr>
        <p:spPr>
          <a:xfrm>
            <a:off x="3223899" y="5353748"/>
            <a:ext cx="3925594" cy="350436"/>
          </a:xfrm>
          <a:prstGeom prst="roundRect">
            <a:avLst>
              <a:gd name="adj" fmla="val 26199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ADMINISTRACIÓN</a:t>
            </a:r>
          </a:p>
        </p:txBody>
      </p:sp>
      <p:sp>
        <p:nvSpPr>
          <p:cNvPr id="29" name="9 Elipse"/>
          <p:cNvSpPr/>
          <p:nvPr/>
        </p:nvSpPr>
        <p:spPr>
          <a:xfrm>
            <a:off x="2550486" y="5263171"/>
            <a:ext cx="575646" cy="541597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3641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*Preparación técnica, profesional y administrativa.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Continúa incentivándose el interés por las sesiones generales.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2515"/>
              </p:ext>
            </p:extLst>
          </p:nvPr>
        </p:nvGraphicFramePr>
        <p:xfrm>
          <a:off x="706582" y="2230580"/>
          <a:ext cx="8007528" cy="3325099"/>
        </p:xfrm>
        <a:graphic>
          <a:graphicData uri="http://schemas.openxmlformats.org/drawingml/2006/table">
            <a:tbl>
              <a:tblPr/>
              <a:tblGrid>
                <a:gridCol w="5798869"/>
                <a:gridCol w="1110486"/>
                <a:gridCol w="1098173"/>
              </a:tblGrid>
              <a:tr h="511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ENE- JUN 2017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 - JUN 2018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Asistentes a cursos de actualización, áreas médica y enfermería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754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784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Asistentes a cursos de capacitación, áreas médica y enfermería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577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Asistentes a cursos de actualización y capacitación no médica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 asistentes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1,584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1,509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Cursos de actualización, áreas médica y enfermería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Cursos de capacitación, áreas médica y enfermería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Cursos de actualización y capacitación no médica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 cursos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Sesiones </a:t>
                      </a: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interinstitucionales (generales)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Sesiones por teleconferencia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Asistentes a sesiones </a:t>
                      </a: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interinstitucionales 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2,445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3,088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2747817" y="1515046"/>
            <a:ext cx="3666654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FORMACIÓN DE RECURSOS HUMANOS</a:t>
            </a:r>
          </a:p>
          <a:p>
            <a:r>
              <a:rPr lang="es-MX" dirty="0"/>
              <a:t>Educación Continua</a:t>
            </a:r>
          </a:p>
        </p:txBody>
      </p:sp>
      <p:sp>
        <p:nvSpPr>
          <p:cNvPr id="19" name="18 Elipse"/>
          <p:cNvSpPr/>
          <p:nvPr/>
        </p:nvSpPr>
        <p:spPr>
          <a:xfrm>
            <a:off x="5908299" y="5279501"/>
            <a:ext cx="3179313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7120" y="5781960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recibieron 6 premios en el periodo.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408221" y="1496975"/>
            <a:ext cx="4345664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PREMIOS, RECONOCIMIENTOS Y DISTINCIONES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72269"/>
              </p:ext>
            </p:extLst>
          </p:nvPr>
        </p:nvGraphicFramePr>
        <p:xfrm>
          <a:off x="245391" y="1911929"/>
          <a:ext cx="8643851" cy="4005035"/>
        </p:xfrm>
        <a:graphic>
          <a:graphicData uri="http://schemas.openxmlformats.org/drawingml/2006/table">
            <a:tbl>
              <a:tblPr/>
              <a:tblGrid>
                <a:gridCol w="2055314"/>
                <a:gridCol w="1039863"/>
                <a:gridCol w="1547589"/>
                <a:gridCol w="1618104"/>
                <a:gridCol w="1399309"/>
                <a:gridCol w="983672"/>
              </a:tblGrid>
              <a:tr h="41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ÁREA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DOCUMENTO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TIPO DE EVENTO ACADÉMICO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INSTITUCIÓN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LUGAR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1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Jorge Aceituno Melgar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Maestría en Ciencias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Reconocimiento Cum Laude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de San Carlos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Guatemala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01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Jorge Aceituno Melgar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Síndrome metabólico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1er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Lugar Casos Clínicos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Congreso Nacional de Medicina Interna de Panamá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American </a:t>
                      </a:r>
                      <a:r>
                        <a:rPr lang="es-MX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College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MX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Physicians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01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Gonzalo Carazo Vargas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Síndromes Coronarios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1er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Lugar Casos Clínicos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Sesión Estatutaria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Sociedad Mexicana de Cardiología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Ciudad de México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78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Gonzalo Carazo Vargas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Cardiopatía Isquémica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Mención Honorífica por Investigación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 Jornada de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Residentes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Instituto Nacional de Cancerología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Ciudad de México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1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José Antonio Cornejo Guerra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Sesiones científicas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2° 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lugar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(En el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equipo)</a:t>
                      </a:r>
                      <a:endParaRPr lang="es-ES" sz="120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International Chapter FIT Jeopardy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American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College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Cardiology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Orlando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1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Juan Carlos de la Fuente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Sesiones científicas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2° </a:t>
                      </a:r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lugar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(En el</a:t>
                      </a:r>
                      <a:r>
                        <a:rPr lang="es-ES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equipo)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International Chapter FIT Jeopardy</a:t>
                      </a:r>
                      <a:endParaRPr lang="es-MX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American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College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Cardiology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Orlando </a:t>
                      </a:r>
                      <a:r>
                        <a:rPr lang="es-ES" sz="12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Fl.</a:t>
                      </a:r>
                      <a:endParaRPr lang="es-MX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19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0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2.2</a:t>
              </a:r>
            </a:p>
          </p:txBody>
        </p:sp>
        <p:sp>
          <p:nvSpPr>
            <p:cNvPr id="21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ENSEÑANZA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 Elipse"/>
          <p:cNvSpPr/>
          <p:nvPr/>
        </p:nvSpPr>
        <p:spPr>
          <a:xfrm>
            <a:off x="2002536" y="3174730"/>
            <a:ext cx="777134" cy="760644"/>
          </a:xfrm>
          <a:prstGeom prst="ellipse">
            <a:avLst/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2.3</a:t>
            </a:r>
          </a:p>
        </p:txBody>
      </p:sp>
      <p:sp>
        <p:nvSpPr>
          <p:cNvPr id="14" name="6 Rectángulo redondeado"/>
          <p:cNvSpPr/>
          <p:nvPr/>
        </p:nvSpPr>
        <p:spPr>
          <a:xfrm>
            <a:off x="2944717" y="3265060"/>
            <a:ext cx="4465176" cy="591048"/>
          </a:xfrm>
          <a:prstGeom prst="roundRect">
            <a:avLst>
              <a:gd name="adj" fmla="val 26199"/>
            </a:avLst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ASISTENCIA MÉDICA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0544" y="5503955"/>
            <a:ext cx="8553372" cy="81818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reestructuró el proceso de admisión, fortaleciendo los mecanismos de referencia y </a:t>
            </a:r>
            <a:r>
              <a:rPr lang="es-MX" sz="1400" b="1" dirty="0" err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contrarreferencia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, respetando la política de cero rechazo; lo que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ha permitido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fortalecer paulatinamente la capacidad operativa al ingreso de pacientes y la calidad de la atención.</a:t>
            </a:r>
          </a:p>
        </p:txBody>
      </p:sp>
      <p:grpSp>
        <p:nvGrpSpPr>
          <p:cNvPr id="14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15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16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36121"/>
              </p:ext>
            </p:extLst>
          </p:nvPr>
        </p:nvGraphicFramePr>
        <p:xfrm>
          <a:off x="145827" y="1688074"/>
          <a:ext cx="5799483" cy="1394460"/>
        </p:xfrm>
        <a:graphic>
          <a:graphicData uri="http://schemas.openxmlformats.org/drawingml/2006/table">
            <a:tbl>
              <a:tblPr/>
              <a:tblGrid>
                <a:gridCol w="2361846"/>
                <a:gridCol w="1288472"/>
                <a:gridCol w="1205346"/>
                <a:gridCol w="943819"/>
              </a:tblGrid>
              <a:tr h="299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Enero- Junio 2017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Enero- Junio 2018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Variación 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Preconsultas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2,430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1,487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-38.81%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Consultas de primera vez</a:t>
                      </a:r>
                      <a:endParaRPr lang="es-MX" sz="14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2,165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1,263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-41.66%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Consultas subsecuentes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54,805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51,600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-5.85%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Consulta Externa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59,400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54,350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-8.50%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107400" y="1426464"/>
            <a:ext cx="2597916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CONSULTA EXTERNA </a:t>
            </a:r>
          </a:p>
        </p:txBody>
      </p:sp>
      <p:graphicFrame>
        <p:nvGraphicFramePr>
          <p:cNvPr id="19" name="Gráfico 3"/>
          <p:cNvGraphicFramePr/>
          <p:nvPr>
            <p:extLst>
              <p:ext uri="{D42A27DB-BD31-4B8C-83A1-F6EECF244321}">
                <p14:modId xmlns:p14="http://schemas.microsoft.com/office/powerpoint/2010/main" val="4039552205"/>
              </p:ext>
            </p:extLst>
          </p:nvPr>
        </p:nvGraphicFramePr>
        <p:xfrm>
          <a:off x="1646489" y="3305150"/>
          <a:ext cx="7357929" cy="222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Flecha abajo 4"/>
          <p:cNvSpPr/>
          <p:nvPr/>
        </p:nvSpPr>
        <p:spPr>
          <a:xfrm>
            <a:off x="3561654" y="4699738"/>
            <a:ext cx="162370" cy="223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bajo 11"/>
          <p:cNvSpPr/>
          <p:nvPr/>
        </p:nvSpPr>
        <p:spPr>
          <a:xfrm>
            <a:off x="5220497" y="4698295"/>
            <a:ext cx="162370" cy="223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 abajo 13"/>
          <p:cNvSpPr/>
          <p:nvPr/>
        </p:nvSpPr>
        <p:spPr>
          <a:xfrm>
            <a:off x="6882982" y="3604669"/>
            <a:ext cx="162370" cy="223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abajo 15"/>
          <p:cNvSpPr/>
          <p:nvPr/>
        </p:nvSpPr>
        <p:spPr>
          <a:xfrm>
            <a:off x="8525811" y="3530751"/>
            <a:ext cx="162370" cy="223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9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0544" y="5791200"/>
            <a:ext cx="8553372" cy="53094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5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*A pesar de medidas de contención en la consulta de Urgencias, la ocupación hospitalaria de la Unidad Coronaria aumentó posiblemente por incremento en la complejidad de los pacientes y la claridad del aumento en la demanda de atención.</a:t>
            </a:r>
            <a:endParaRPr lang="es-MX" sz="125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48557"/>
              </p:ext>
            </p:extLst>
          </p:nvPr>
        </p:nvGraphicFramePr>
        <p:xfrm>
          <a:off x="140677" y="1783577"/>
          <a:ext cx="5636668" cy="668655"/>
        </p:xfrm>
        <a:graphic>
          <a:graphicData uri="http://schemas.openxmlformats.org/drawingml/2006/table">
            <a:tbl>
              <a:tblPr/>
              <a:tblGrid>
                <a:gridCol w="2267625"/>
                <a:gridCol w="1241978"/>
                <a:gridCol w="1227702"/>
                <a:gridCol w="899363"/>
              </a:tblGrid>
              <a:tr h="2997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Concepto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Enero- Junio 2017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Enero- Junio 2018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Variación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Consultas de </a:t>
                      </a:r>
                      <a:r>
                        <a:rPr lang="es-MX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Urgencias</a:t>
                      </a:r>
                      <a:endParaRPr lang="es-MX" sz="14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8,919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-6.83%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107400" y="1406800"/>
            <a:ext cx="2597916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 smtClean="0"/>
              <a:t>URGENCIAS Y UNIDAD CORONARIA</a:t>
            </a:r>
            <a:endParaRPr lang="es-MX" dirty="0"/>
          </a:p>
        </p:txBody>
      </p:sp>
      <p:graphicFrame>
        <p:nvGraphicFramePr>
          <p:cNvPr id="19" name="Gráfico 3"/>
          <p:cNvGraphicFramePr/>
          <p:nvPr>
            <p:extLst>
              <p:ext uri="{D42A27DB-BD31-4B8C-83A1-F6EECF244321}">
                <p14:modId xmlns:p14="http://schemas.microsoft.com/office/powerpoint/2010/main" val="4058382765"/>
              </p:ext>
            </p:extLst>
          </p:nvPr>
        </p:nvGraphicFramePr>
        <p:xfrm>
          <a:off x="566928" y="2760433"/>
          <a:ext cx="3573324" cy="258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Flecha abajo 13"/>
          <p:cNvSpPr/>
          <p:nvPr/>
        </p:nvSpPr>
        <p:spPr>
          <a:xfrm>
            <a:off x="2754779" y="3313963"/>
            <a:ext cx="162370" cy="223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19542"/>
              </p:ext>
            </p:extLst>
          </p:nvPr>
        </p:nvGraphicFramePr>
        <p:xfrm>
          <a:off x="4612428" y="3213277"/>
          <a:ext cx="41557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13"/>
                <a:gridCol w="630321"/>
                <a:gridCol w="78811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  <a:r>
                        <a:rPr lang="es-MX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– Junio 2018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Ocupación hospitalaria = 115.9%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Urgencias Calificadas (reales)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2,670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32.13%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Urgencias no calificadas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5,640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67.87%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8,310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1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2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4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  <p:sp>
        <p:nvSpPr>
          <p:cNvPr id="2" name="1 Flecha derecha"/>
          <p:cNvSpPr/>
          <p:nvPr/>
        </p:nvSpPr>
        <p:spPr>
          <a:xfrm rot="16200000">
            <a:off x="8159483" y="3539883"/>
            <a:ext cx="464083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4743450" y="2171700"/>
            <a:ext cx="1047750" cy="342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9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*Incremento en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los egresos por mejoría y disminución de mortalidad.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Ligera disminución en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ocupación hospitalaria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por remodelaciones.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003503" y="1098131"/>
            <a:ext cx="259791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HOSPITALIZACIÓN</a:t>
            </a:r>
          </a:p>
        </p:txBody>
      </p:sp>
      <p:graphicFrame>
        <p:nvGraphicFramePr>
          <p:cNvPr id="18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51507"/>
              </p:ext>
            </p:extLst>
          </p:nvPr>
        </p:nvGraphicFramePr>
        <p:xfrm>
          <a:off x="1743528" y="1606975"/>
          <a:ext cx="5656941" cy="117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963"/>
                <a:gridCol w="1275585"/>
                <a:gridCol w="1192393"/>
              </a:tblGrid>
              <a:tr h="20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2,941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2,644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2,579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Ocupación hospitalaria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80.85%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77.39%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de días estancia en hospitalización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10.43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áfico 12"/>
          <p:cNvGraphicFramePr/>
          <p:nvPr>
            <p:extLst>
              <p:ext uri="{D42A27DB-BD31-4B8C-83A1-F6EECF244321}">
                <p14:modId xmlns:p14="http://schemas.microsoft.com/office/powerpoint/2010/main" val="208422942"/>
              </p:ext>
            </p:extLst>
          </p:nvPr>
        </p:nvGraphicFramePr>
        <p:xfrm>
          <a:off x="4309834" y="3052446"/>
          <a:ext cx="4757158" cy="281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51455"/>
              </p:ext>
            </p:extLst>
          </p:nvPr>
        </p:nvGraphicFramePr>
        <p:xfrm>
          <a:off x="464768" y="3223157"/>
          <a:ext cx="4014216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072"/>
                <a:gridCol w="1338072"/>
                <a:gridCol w="133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MOTIVO DE EGRESO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90.9%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92.56%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Defunción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5.70%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voluntaria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 motivo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0.85%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1" name="20 Elipse"/>
          <p:cNvSpPr/>
          <p:nvPr/>
        </p:nvSpPr>
        <p:spPr>
          <a:xfrm>
            <a:off x="1629014" y="3708919"/>
            <a:ext cx="2836989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3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4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3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mantienen los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procedimientos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quirúrgicos con base en el límite de la capacidad del servicio 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graphicFrame>
        <p:nvGraphicFramePr>
          <p:cNvPr id="1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03470"/>
              </p:ext>
            </p:extLst>
          </p:nvPr>
        </p:nvGraphicFramePr>
        <p:xfrm>
          <a:off x="307645" y="1741092"/>
          <a:ext cx="3655037" cy="121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065"/>
                <a:gridCol w="1256941"/>
                <a:gridCol w="1241031"/>
              </a:tblGrid>
              <a:tr h="2997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CIRUGÍA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8" name="7 CuadroTexto"/>
          <p:cNvSpPr txBox="1"/>
          <p:nvPr/>
        </p:nvSpPr>
        <p:spPr>
          <a:xfrm>
            <a:off x="6140545" y="1159684"/>
            <a:ext cx="259791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 smtClean="0"/>
              <a:t>CIRUGÍA</a:t>
            </a:r>
            <a:endParaRPr lang="es-MX" dirty="0"/>
          </a:p>
        </p:txBody>
      </p:sp>
      <p:graphicFrame>
        <p:nvGraphicFramePr>
          <p:cNvPr id="20" name="Gráfico 5"/>
          <p:cNvGraphicFramePr/>
          <p:nvPr>
            <p:extLst>
              <p:ext uri="{D42A27DB-BD31-4B8C-83A1-F6EECF244321}">
                <p14:modId xmlns:p14="http://schemas.microsoft.com/office/powerpoint/2010/main" val="3374479691"/>
              </p:ext>
            </p:extLst>
          </p:nvPr>
        </p:nvGraphicFramePr>
        <p:xfrm>
          <a:off x="3736259" y="3069594"/>
          <a:ext cx="5103223" cy="261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9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mantienen los procedimientos hemodinámicos. </a:t>
            </a: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(Se destaca el alto costo en insumos).</a:t>
            </a:r>
            <a:endParaRPr lang="es-MX" sz="1400" b="1" dirty="0">
              <a:solidFill>
                <a:srgbClr val="FF000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6140545" y="1159684"/>
            <a:ext cx="259791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 smtClean="0"/>
              <a:t>HEMODINÁMICA</a:t>
            </a:r>
            <a:endParaRPr lang="es-MX" dirty="0"/>
          </a:p>
        </p:txBody>
      </p:sp>
      <p:graphicFrame>
        <p:nvGraphicFramePr>
          <p:cNvPr id="19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26714"/>
              </p:ext>
            </p:extLst>
          </p:nvPr>
        </p:nvGraphicFramePr>
        <p:xfrm>
          <a:off x="812592" y="1749496"/>
          <a:ext cx="4038192" cy="1214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151"/>
                <a:gridCol w="1247686"/>
                <a:gridCol w="1269355"/>
              </a:tblGrid>
              <a:tr h="2997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HEMODINÁMICA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PROCEDIMIENTOS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Diagnósticos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706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Terapéuticos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1,299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1,275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2,005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2,036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áfico 14"/>
          <p:cNvGraphicFramePr/>
          <p:nvPr>
            <p:extLst>
              <p:ext uri="{D42A27DB-BD31-4B8C-83A1-F6EECF244321}">
                <p14:modId xmlns:p14="http://schemas.microsoft.com/office/powerpoint/2010/main" val="574202124"/>
              </p:ext>
            </p:extLst>
          </p:nvPr>
        </p:nvGraphicFramePr>
        <p:xfrm>
          <a:off x="3893574" y="3187580"/>
          <a:ext cx="4870448" cy="261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0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mantiene el apoyo anestésico.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102667" y="1103298"/>
            <a:ext cx="2597916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PROCEDIMIENTOS DE ANESTESIA</a:t>
            </a:r>
          </a:p>
        </p:txBody>
      </p:sp>
      <p:graphicFrame>
        <p:nvGraphicFramePr>
          <p:cNvPr id="18" name="Gráfico 8"/>
          <p:cNvGraphicFramePr/>
          <p:nvPr>
            <p:extLst>
              <p:ext uri="{D42A27DB-BD31-4B8C-83A1-F6EECF244321}">
                <p14:modId xmlns:p14="http://schemas.microsoft.com/office/powerpoint/2010/main" val="3733691828"/>
              </p:ext>
            </p:extLst>
          </p:nvPr>
        </p:nvGraphicFramePr>
        <p:xfrm>
          <a:off x="202792" y="1877892"/>
          <a:ext cx="6326195" cy="38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Flecha a la derecha con bandas 11"/>
          <p:cNvSpPr/>
          <p:nvPr/>
        </p:nvSpPr>
        <p:spPr>
          <a:xfrm>
            <a:off x="3384133" y="3157454"/>
            <a:ext cx="366042" cy="16237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 la derecha con bandas 12"/>
          <p:cNvSpPr/>
          <p:nvPr/>
        </p:nvSpPr>
        <p:spPr>
          <a:xfrm>
            <a:off x="2093317" y="4066944"/>
            <a:ext cx="366042" cy="16237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1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68122"/>
              </p:ext>
            </p:extLst>
          </p:nvPr>
        </p:nvGraphicFramePr>
        <p:xfrm>
          <a:off x="4677685" y="3050318"/>
          <a:ext cx="4217055" cy="2148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704"/>
                <a:gridCol w="1256232"/>
                <a:gridCol w="1243119"/>
              </a:tblGrid>
              <a:tr h="188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Cirugía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Hemodinámica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11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Hospitalización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Electrofisiología /ECTE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Resonancia magnética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Tomografía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2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3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4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3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2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5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*Continúa incrementándose la productividad del servicio en algunos </a:t>
            </a:r>
            <a:r>
              <a:rPr lang="es-MX" sz="125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procedimientos terapéuticos.</a:t>
            </a:r>
            <a:endParaRPr lang="es-MX" sz="125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5830308" y="1233713"/>
            <a:ext cx="2975364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ELECTROCARDIOLOGÍA Y ELECTROFISIOLOGÍA</a:t>
            </a:r>
          </a:p>
        </p:txBody>
      </p:sp>
      <p:graphicFrame>
        <p:nvGraphicFramePr>
          <p:cNvPr id="18" name="Gráfico 14"/>
          <p:cNvGraphicFramePr/>
          <p:nvPr>
            <p:extLst>
              <p:ext uri="{D42A27DB-BD31-4B8C-83A1-F6EECF244321}">
                <p14:modId xmlns:p14="http://schemas.microsoft.com/office/powerpoint/2010/main" val="467257593"/>
              </p:ext>
            </p:extLst>
          </p:nvPr>
        </p:nvGraphicFramePr>
        <p:xfrm>
          <a:off x="356616" y="1877962"/>
          <a:ext cx="5782653" cy="37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38753"/>
              </p:ext>
            </p:extLst>
          </p:nvPr>
        </p:nvGraphicFramePr>
        <p:xfrm>
          <a:off x="5204388" y="4678591"/>
          <a:ext cx="360128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27"/>
                <a:gridCol w="1034041"/>
                <a:gridCol w="99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PROCEDIMIENTOS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 2017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 2018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17,355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17,711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" name="Flecha a la derecha con bandas 16"/>
          <p:cNvSpPr/>
          <p:nvPr/>
        </p:nvSpPr>
        <p:spPr>
          <a:xfrm>
            <a:off x="3128776" y="4104516"/>
            <a:ext cx="333286" cy="136733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 la derecha con bandas 17"/>
          <p:cNvSpPr/>
          <p:nvPr/>
        </p:nvSpPr>
        <p:spPr>
          <a:xfrm>
            <a:off x="2743801" y="5415592"/>
            <a:ext cx="333286" cy="136733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a la derecha con bandas 18"/>
          <p:cNvSpPr/>
          <p:nvPr/>
        </p:nvSpPr>
        <p:spPr>
          <a:xfrm rot="18763703">
            <a:off x="7665169" y="5289936"/>
            <a:ext cx="333286" cy="136733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3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4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5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762600" y="3059920"/>
            <a:ext cx="741817" cy="737468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561176" y="3067954"/>
            <a:ext cx="4715257" cy="732482"/>
          </a:xfrm>
          <a:prstGeom prst="roundRect">
            <a:avLst>
              <a:gd name="adj" fmla="val 26199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INFORME 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 LA JUNTA DE GOBIERNO DEL 1ER SEMESTRE 2018 </a:t>
            </a:r>
            <a:endParaRPr lang="es-MX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57875"/>
            <a:ext cx="8449056" cy="54292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*Disminuyeron ligeramente los trasplantes por el alto costo de las pruebas de histocompatibilidad, realizadas en otro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INSalud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5830308" y="1132448"/>
            <a:ext cx="2975364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NEFROLOGÍA</a:t>
            </a:r>
          </a:p>
        </p:txBody>
      </p:sp>
      <p:graphicFrame>
        <p:nvGraphicFramePr>
          <p:cNvPr id="18" name="Gráfico 7"/>
          <p:cNvGraphicFramePr/>
          <p:nvPr>
            <p:extLst>
              <p:ext uri="{D42A27DB-BD31-4B8C-83A1-F6EECF244321}">
                <p14:modId xmlns:p14="http://schemas.microsoft.com/office/powerpoint/2010/main" val="2531288591"/>
              </p:ext>
            </p:extLst>
          </p:nvPr>
        </p:nvGraphicFramePr>
        <p:xfrm>
          <a:off x="242131" y="15825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8556"/>
              </p:ext>
            </p:extLst>
          </p:nvPr>
        </p:nvGraphicFramePr>
        <p:xfrm>
          <a:off x="5170204" y="4259849"/>
          <a:ext cx="3601283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27"/>
                <a:gridCol w="1034041"/>
                <a:gridCol w="994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PROCEDIMIENTOS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 2017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 2018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3,914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" name="19 Flecha derecha"/>
          <p:cNvSpPr/>
          <p:nvPr/>
        </p:nvSpPr>
        <p:spPr>
          <a:xfrm>
            <a:off x="5359652" y="2444436"/>
            <a:ext cx="262550" cy="126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>
            <a:off x="5050325" y="3511235"/>
            <a:ext cx="262550" cy="126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18354095">
            <a:off x="7668286" y="4851879"/>
            <a:ext cx="262550" cy="1267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3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4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5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1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10249"/>
            <a:ext cx="8449056" cy="590551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Reducción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 algunas actividades, debido a un proceso de remodelación.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5387356" y="1113578"/>
            <a:ext cx="3418316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REHABILITACIÓN CARDIACA Y MEDICINA FÍSICA</a:t>
            </a: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1804"/>
              </p:ext>
            </p:extLst>
          </p:nvPr>
        </p:nvGraphicFramePr>
        <p:xfrm>
          <a:off x="606270" y="2036618"/>
          <a:ext cx="8107840" cy="3312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607"/>
                <a:gridCol w="1552599"/>
                <a:gridCol w="1461270"/>
                <a:gridCol w="1136364"/>
              </a:tblGrid>
              <a:tr h="525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VARIACIÓN%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 de primera vez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Pláticas de psicología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 nutrición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Talleres de nutrición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Pláticas de prevención secundaria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Pruebas de esfuerzo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 ciclo ergometría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2,928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2,581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28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 kinesioterapia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3,061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2,615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525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 terapia física músculo-esquelética, con y sin equipo especializado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es-MX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19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0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1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Incremento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 algunos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estudios especializados.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4956188" y="1140915"/>
            <a:ext cx="3849484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GABINETES AUXILIARES DE DIAGNÓSTICO</a:t>
            </a: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0274"/>
              </p:ext>
            </p:extLst>
          </p:nvPr>
        </p:nvGraphicFramePr>
        <p:xfrm>
          <a:off x="2144996" y="2217401"/>
          <a:ext cx="4731520" cy="28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498"/>
                <a:gridCol w="1486968"/>
                <a:gridCol w="1068224"/>
                <a:gridCol w="105683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Gabinetes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 2017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</a:t>
                      </a:r>
                      <a:r>
                        <a:rPr lang="es-MX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Ecocardiografía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6,211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6,346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Radiología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Radiológica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19,758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20,618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Ultrasonido HD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1,322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1,157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Tomografía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2,732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3,160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Resonancia Magnética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Cardiología Nuclear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1,967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1,886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9" name="Flecha arriba 4"/>
          <p:cNvSpPr/>
          <p:nvPr/>
        </p:nvSpPr>
        <p:spPr>
          <a:xfrm rot="3485509">
            <a:off x="5745421" y="2748973"/>
            <a:ext cx="185448" cy="3619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rriba 11"/>
          <p:cNvSpPr/>
          <p:nvPr/>
        </p:nvSpPr>
        <p:spPr>
          <a:xfrm rot="3485509">
            <a:off x="5743993" y="3200476"/>
            <a:ext cx="185448" cy="3619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rriba 12"/>
          <p:cNvSpPr/>
          <p:nvPr/>
        </p:nvSpPr>
        <p:spPr>
          <a:xfrm rot="3485509">
            <a:off x="5734019" y="3925450"/>
            <a:ext cx="185448" cy="3619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2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3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4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3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Aumento en exámenes de laboratorio y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número de necropsias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 Se transfirieron exámenes de inmunología al área de química.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5353171" y="1037260"/>
            <a:ext cx="3452501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PRUEBAS DE LABORATORIO Y BANCO DE SANGRE</a:t>
            </a: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97352"/>
              </p:ext>
            </p:extLst>
          </p:nvPr>
        </p:nvGraphicFramePr>
        <p:xfrm>
          <a:off x="2358640" y="1798645"/>
          <a:ext cx="431277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49"/>
                <a:gridCol w="1435694"/>
                <a:gridCol w="14499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LABORATORIO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 2017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– JUN 2018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48,800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44,315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Inmunología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7,379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4,875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438,675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465,404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18,515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18,820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Urgencias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218,447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251,352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Patología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826</a:t>
                      </a:r>
                    </a:p>
                  </a:txBody>
                  <a:tcPr marL="44450" marR="44450" marT="36195" marB="36195"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de Sangre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119,056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114,934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851,777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900,526</a:t>
                      </a:r>
                      <a:endParaRPr lang="es-MX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30455"/>
              </p:ext>
            </p:extLst>
          </p:nvPr>
        </p:nvGraphicFramePr>
        <p:xfrm>
          <a:off x="2358639" y="5317906"/>
          <a:ext cx="43127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593"/>
                <a:gridCol w="1437593"/>
                <a:gridCol w="1437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Necropsias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" name="19 Elipse"/>
          <p:cNvSpPr/>
          <p:nvPr/>
        </p:nvSpPr>
        <p:spPr>
          <a:xfrm>
            <a:off x="3671441" y="2911155"/>
            <a:ext cx="3179313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3671441" y="3652935"/>
            <a:ext cx="3179313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Elipse"/>
          <p:cNvSpPr/>
          <p:nvPr/>
        </p:nvSpPr>
        <p:spPr>
          <a:xfrm>
            <a:off x="3726856" y="5349630"/>
            <a:ext cx="3179313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3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4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5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8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Ningún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procedimiento suspendido por falta de sangre.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5917193" y="1148905"/>
            <a:ext cx="2888479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BANCO DE SANGRE</a:t>
            </a: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48427"/>
              </p:ext>
            </p:extLst>
          </p:nvPr>
        </p:nvGraphicFramePr>
        <p:xfrm>
          <a:off x="2488217" y="1626301"/>
          <a:ext cx="4185853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331"/>
                <a:gridCol w="1176879"/>
                <a:gridCol w="1160643"/>
              </a:tblGrid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ENERO-JUNIO 2017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ENERO-JUNIO 2018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Donadores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7,176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6,410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recolectadas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4,862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4,166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Hemocomponentes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17,934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17,481</a:t>
                      </a:r>
                      <a:endParaRPr lang="es-MX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áfico 11"/>
          <p:cNvGraphicFramePr/>
          <p:nvPr>
            <p:extLst>
              <p:ext uri="{D42A27DB-BD31-4B8C-83A1-F6EECF244321}">
                <p14:modId xmlns:p14="http://schemas.microsoft.com/office/powerpoint/2010/main" val="1542190929"/>
              </p:ext>
            </p:extLst>
          </p:nvPr>
        </p:nvGraphicFramePr>
        <p:xfrm>
          <a:off x="1935067" y="2664649"/>
          <a:ext cx="5292154" cy="31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3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781674"/>
            <a:ext cx="8449056" cy="61912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Se avanza en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el desarrollo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biotecnológico en Stents y prótesis percutáneas (TAVI).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Se concluyó la fase II (pre clínica) de colocación de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stents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coronarios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INCICh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</a:t>
            </a:r>
            <a:endParaRPr lang="es-MX" sz="14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5917193" y="1157372"/>
            <a:ext cx="2888479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BIOTÉCNICA APLICADA</a:t>
            </a:r>
          </a:p>
        </p:txBody>
      </p:sp>
      <p:graphicFrame>
        <p:nvGraphicFramePr>
          <p:cNvPr id="18" name="Gráfico 7"/>
          <p:cNvGraphicFramePr/>
          <p:nvPr>
            <p:extLst>
              <p:ext uri="{D42A27DB-BD31-4B8C-83A1-F6EECF244321}">
                <p14:modId xmlns:p14="http://schemas.microsoft.com/office/powerpoint/2010/main" val="654940509"/>
              </p:ext>
            </p:extLst>
          </p:nvPr>
        </p:nvGraphicFramePr>
        <p:xfrm>
          <a:off x="211936" y="1893982"/>
          <a:ext cx="4879648" cy="350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97414"/>
              </p:ext>
            </p:extLst>
          </p:nvPr>
        </p:nvGraphicFramePr>
        <p:xfrm>
          <a:off x="4646631" y="2615508"/>
          <a:ext cx="4261571" cy="122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529"/>
                <a:gridCol w="1148577"/>
                <a:gridCol w="1141465"/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PRODUCTOS IMPLANTADOS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Prótesis de pericardio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Parches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Otros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Disminuyó la Morbimortalidad de las cardiopatías Isquémicas y Congénitas por criterios más estrictos en la selección para  tratamiento de los pacientes.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5853871" y="1092781"/>
            <a:ext cx="2888479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MORBIMORTALIDAD HOSPITALARIA</a:t>
            </a:r>
          </a:p>
        </p:txBody>
      </p:sp>
      <p:graphicFrame>
        <p:nvGraphicFramePr>
          <p:cNvPr id="1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00297"/>
              </p:ext>
            </p:extLst>
          </p:nvPr>
        </p:nvGraphicFramePr>
        <p:xfrm>
          <a:off x="1218374" y="2162038"/>
          <a:ext cx="6725539" cy="1379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009"/>
                <a:gridCol w="3599060"/>
                <a:gridCol w="1316053"/>
                <a:gridCol w="1384417"/>
              </a:tblGrid>
              <a:tr h="211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CAUSAS DE MORBILIDAD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9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JUN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 – JUN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01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isquémicas del corazón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19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Malformaciones congénitas del sistema circulatorio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752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21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Enfermedades del sistema genitourinario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9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Valvulopatías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reumáticas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32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Trastornos del ritmo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25074"/>
              </p:ext>
            </p:extLst>
          </p:nvPr>
        </p:nvGraphicFramePr>
        <p:xfrm>
          <a:off x="1216946" y="4032138"/>
          <a:ext cx="6725539" cy="1379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009"/>
                <a:gridCol w="3599060"/>
                <a:gridCol w="1316053"/>
                <a:gridCol w="1384417"/>
              </a:tblGrid>
              <a:tr h="211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CAUSAS DE MORTALIDAD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9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JUN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 – JUN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01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Enfermedades </a:t>
                      </a:r>
                      <a:r>
                        <a:rPr lang="es-MX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isquemicas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del corazón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19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Malformaciones congénitas del sistema circulatorio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21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Valvulopatias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no reumáticas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9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Enfermedades de arterias, venas y vasos capilares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--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  <a:tr h="132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Enfermedades hipertensivas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5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64920" y="5562641"/>
            <a:ext cx="8574936" cy="838159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Consolidación del proceso; incremento de 126.5% en reporte de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Cuasifallas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evitando su materialización como Eventos Adversos y permite optimizar y/o corregir procesos para la atención segura de pacientes. 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4446473" y="1087940"/>
            <a:ext cx="3221764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DE REPORTE Y SEGUIMIENTO DE EVENTOS ADVERSOS</a:t>
            </a:r>
          </a:p>
        </p:txBody>
      </p:sp>
      <p:graphicFrame>
        <p:nvGraphicFramePr>
          <p:cNvPr id="18" name="Gráfico 4"/>
          <p:cNvGraphicFramePr/>
          <p:nvPr>
            <p:extLst>
              <p:ext uri="{D42A27DB-BD31-4B8C-83A1-F6EECF244321}">
                <p14:modId xmlns:p14="http://schemas.microsoft.com/office/powerpoint/2010/main" val="224722641"/>
              </p:ext>
            </p:extLst>
          </p:nvPr>
        </p:nvGraphicFramePr>
        <p:xfrm>
          <a:off x="356616" y="1978072"/>
          <a:ext cx="5403249" cy="358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30748"/>
              </p:ext>
            </p:extLst>
          </p:nvPr>
        </p:nvGraphicFramePr>
        <p:xfrm>
          <a:off x="5170199" y="2738111"/>
          <a:ext cx="3529413" cy="114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140"/>
                <a:gridCol w="880217"/>
                <a:gridCol w="803305"/>
                <a:gridCol w="60675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2017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2018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Cuasifalla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126.5%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adverso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-37.3%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centinela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33.3%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es-MX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40.5%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" name="Flecha arriba 11"/>
          <p:cNvSpPr/>
          <p:nvPr/>
        </p:nvSpPr>
        <p:spPr>
          <a:xfrm>
            <a:off x="7965148" y="3119448"/>
            <a:ext cx="94002" cy="15809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1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2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3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9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2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*Se mantienen constantes los indicadores de calidad percibida.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 la satisfacción con el tiempo de espera: de 67% a 78%</a:t>
            </a:r>
          </a:p>
        </p:txBody>
      </p:sp>
      <p:graphicFrame>
        <p:nvGraphicFramePr>
          <p:cNvPr id="17" name="Gráfico 5"/>
          <p:cNvGraphicFramePr/>
          <p:nvPr>
            <p:extLst>
              <p:ext uri="{D42A27DB-BD31-4B8C-83A1-F6EECF244321}">
                <p14:modId xmlns:p14="http://schemas.microsoft.com/office/powerpoint/2010/main" val="2348239491"/>
              </p:ext>
            </p:extLst>
          </p:nvPr>
        </p:nvGraphicFramePr>
        <p:xfrm>
          <a:off x="11110" y="1486236"/>
          <a:ext cx="5124912" cy="203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7 CuadroTexto"/>
          <p:cNvSpPr txBox="1"/>
          <p:nvPr/>
        </p:nvSpPr>
        <p:spPr>
          <a:xfrm>
            <a:off x="5532632" y="1255638"/>
            <a:ext cx="3221764" cy="36933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CALIDAD PERCIBIDA</a:t>
            </a:r>
          </a:p>
        </p:txBody>
      </p:sp>
      <p:graphicFrame>
        <p:nvGraphicFramePr>
          <p:cNvPr id="20" name="Gráfico 7"/>
          <p:cNvGraphicFramePr/>
          <p:nvPr>
            <p:extLst>
              <p:ext uri="{D42A27DB-BD31-4B8C-83A1-F6EECF244321}">
                <p14:modId xmlns:p14="http://schemas.microsoft.com/office/powerpoint/2010/main" val="4009075723"/>
              </p:ext>
            </p:extLst>
          </p:nvPr>
        </p:nvGraphicFramePr>
        <p:xfrm>
          <a:off x="1818968" y="3650528"/>
          <a:ext cx="6986705" cy="221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8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10"/>
            <a:tile tx="0" ty="0" sx="100000" sy="100000" flip="none" algn="tl"/>
          </a:blip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7 CuadroTexto"/>
          <p:cNvSpPr txBox="1"/>
          <p:nvPr/>
        </p:nvSpPr>
        <p:spPr>
          <a:xfrm>
            <a:off x="2970262" y="1812963"/>
            <a:ext cx="3221764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DONACIONES RECIBIDAS</a:t>
            </a:r>
          </a:p>
        </p:txBody>
      </p:sp>
      <p:graphicFrame>
        <p:nvGraphicFramePr>
          <p:cNvPr id="24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80102"/>
              </p:ext>
            </p:extLst>
          </p:nvPr>
        </p:nvGraphicFramePr>
        <p:xfrm>
          <a:off x="1533144" y="300602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744"/>
                <a:gridCol w="13052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DONATIVOS PARA PACIENTES DE ESCASOS RECURSOS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Apoyos</a:t>
                      </a:r>
                      <a:r>
                        <a:rPr lang="es-MX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económicos, principalmente de fundaciones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901,470.26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Apoyos en insumos, principalmente de particulares*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2’891,276.00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3’792,746.26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*Se reciben marcapasos,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resincronizadores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desfibriladores del Hospital Jean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Talon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Montreal y </a:t>
            </a:r>
            <a:r>
              <a:rPr lang="es-MX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Beat.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17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2.3</a:t>
              </a:r>
            </a:p>
          </p:txBody>
        </p:sp>
        <p:sp>
          <p:nvSpPr>
            <p:cNvPr id="19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002536" y="3174730"/>
            <a:ext cx="777134" cy="760644"/>
          </a:xfrm>
          <a:prstGeom prst="ellipse">
            <a:avLst/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1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.1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944717" y="3265060"/>
            <a:ext cx="4465176" cy="591048"/>
          </a:xfrm>
          <a:prstGeom prst="roundRect">
            <a:avLst>
              <a:gd name="adj" fmla="val 26199"/>
            </a:avLst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6656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977960" y="3199314"/>
            <a:ext cx="777134" cy="760644"/>
          </a:xfrm>
          <a:prstGeom prst="ellipse">
            <a:avLst/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2.4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920141" y="3289644"/>
            <a:ext cx="4465176" cy="591048"/>
          </a:xfrm>
          <a:prstGeom prst="roundRect">
            <a:avLst>
              <a:gd name="adj" fmla="val 26199"/>
            </a:avLst>
          </a:prstGeom>
          <a:solidFill>
            <a:srgbClr val="007FD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ENFERMERÍA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solidFill>
            <a:schemeClr val="accent5"/>
          </a:solid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2.4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ENFERMERÍA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*Apoyo integral del paciente con los programas de Enfermería.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disminución del total de usuarios se vio impactada por el aumento de la estancia en el albergue.</a:t>
            </a:r>
          </a:p>
        </p:txBody>
      </p:sp>
      <p:graphicFrame>
        <p:nvGraphicFramePr>
          <p:cNvPr id="15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2275"/>
              </p:ext>
            </p:extLst>
          </p:nvPr>
        </p:nvGraphicFramePr>
        <p:xfrm>
          <a:off x="4334287" y="1110829"/>
          <a:ext cx="4674551" cy="159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63"/>
                <a:gridCol w="1350235"/>
                <a:gridCol w="1316053"/>
              </a:tblGrid>
              <a:tr h="28765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APOYO DE ALBERGUE (50 camas)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FAMILIAS DE ESCASOS RECURSOS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139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 adultos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 pediátricos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Familiares de pacientes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usuarios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17780" marB="1778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6" name="15 Imagen" descr="DSC00146.JPG"/>
          <p:cNvPicPr>
            <a:picLocks noChangeAspect="1"/>
          </p:cNvPicPr>
          <p:nvPr/>
        </p:nvPicPr>
        <p:blipFill rotWithShape="1">
          <a:blip r:embed="rId8" cstate="print"/>
          <a:srcRect l="25822"/>
          <a:stretch/>
        </p:blipFill>
        <p:spPr>
          <a:xfrm>
            <a:off x="4466004" y="2702571"/>
            <a:ext cx="2312986" cy="175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DSC00148.JPG"/>
          <p:cNvPicPr>
            <a:picLocks noChangeAspect="1"/>
          </p:cNvPicPr>
          <p:nvPr/>
        </p:nvPicPr>
        <p:blipFill>
          <a:blip r:embed="rId9" cstate="print"/>
          <a:srcRect l="7318" r="4036"/>
          <a:stretch>
            <a:fillRect/>
          </a:stretch>
        </p:blipFill>
        <p:spPr>
          <a:xfrm>
            <a:off x="3916530" y="4292082"/>
            <a:ext cx="2493393" cy="158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SC0015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7494" y="4274191"/>
            <a:ext cx="2836506" cy="159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DSC00150.JPG"/>
          <p:cNvPicPr>
            <a:picLocks noChangeAspect="1"/>
          </p:cNvPicPr>
          <p:nvPr/>
        </p:nvPicPr>
        <p:blipFill>
          <a:blip r:embed="rId11" cstate="print"/>
          <a:srcRect t="10185" r="12184"/>
          <a:stretch>
            <a:fillRect/>
          </a:stretch>
        </p:blipFill>
        <p:spPr>
          <a:xfrm>
            <a:off x="6857519" y="2864693"/>
            <a:ext cx="2286481" cy="131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a 2"/>
          <p:cNvGraphicFramePr/>
          <p:nvPr>
            <p:extLst>
              <p:ext uri="{D42A27DB-BD31-4B8C-83A1-F6EECF244321}">
                <p14:modId xmlns:p14="http://schemas.microsoft.com/office/powerpoint/2010/main" val="2378458947"/>
              </p:ext>
            </p:extLst>
          </p:nvPr>
        </p:nvGraphicFramePr>
        <p:xfrm>
          <a:off x="63821" y="1644569"/>
          <a:ext cx="4329872" cy="397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35610"/>
              </p:ext>
            </p:extLst>
          </p:nvPr>
        </p:nvGraphicFramePr>
        <p:xfrm>
          <a:off x="649610" y="1740593"/>
          <a:ext cx="8064500" cy="220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951"/>
                <a:gridCol w="1660338"/>
                <a:gridCol w="1502211"/>
              </a:tblGrid>
              <a:tr h="46136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Indicador</a:t>
                      </a:r>
                      <a:endParaRPr lang="es-MX" sz="1800" dirty="0"/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1er </a:t>
                      </a:r>
                      <a:r>
                        <a:rPr lang="es-MX" sz="1800" dirty="0" err="1" smtClean="0"/>
                        <a:t>sem</a:t>
                      </a:r>
                      <a:r>
                        <a:rPr lang="es-MX" sz="1800" dirty="0" smtClean="0"/>
                        <a:t> 2017</a:t>
                      </a:r>
                      <a:endParaRPr lang="es-MX" sz="1800" dirty="0"/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1er </a:t>
                      </a:r>
                      <a:r>
                        <a:rPr lang="es-MX" sz="1800" dirty="0" err="1" smtClean="0"/>
                        <a:t>sem</a:t>
                      </a:r>
                      <a:r>
                        <a:rPr lang="es-MX" sz="1800" dirty="0" smtClean="0"/>
                        <a:t> 2018</a:t>
                      </a:r>
                      <a:endParaRPr lang="es-MX" sz="1800" dirty="0"/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</a:tr>
              <a:tr h="703163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Porcentaje de desarrollo de úlceras por presión en pacientes de terapia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intensiva</a:t>
                      </a:r>
                    </a:p>
                    <a:p>
                      <a:pPr algn="just"/>
                      <a:endParaRPr lang="es-MX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3.6%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3.9%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</a:tr>
              <a:tr h="461369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Porcentaje de </a:t>
                      </a:r>
                      <a:r>
                        <a:rPr lang="es-MX" sz="1800" dirty="0" err="1" smtClean="0">
                          <a:solidFill>
                            <a:schemeClr val="bg1"/>
                          </a:solidFill>
                        </a:rPr>
                        <a:t>extubación</a:t>
                      </a: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 no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planificada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0.4%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0.3%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</a:tr>
              <a:tr h="461369"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Índice de enfermeras</a:t>
                      </a:r>
                      <a:r>
                        <a:rPr lang="es-MX" sz="1800" baseline="0" dirty="0" smtClean="0">
                          <a:solidFill>
                            <a:schemeClr val="bg1"/>
                          </a:solidFill>
                        </a:rPr>
                        <a:t> tituladas-técnicas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2.5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3.3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10" marB="4571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1" name="5 Rectángulo"/>
          <p:cNvSpPr>
            <a:spLocks noChangeArrowheads="1"/>
          </p:cNvSpPr>
          <p:nvPr/>
        </p:nvSpPr>
        <p:spPr bwMode="auto">
          <a:xfrm>
            <a:off x="1001713" y="4305300"/>
            <a:ext cx="7345362" cy="962025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resalta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bajo índice de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úlceras por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presión (muy por debajo de lo publicado); y s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aumento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índice de enfermeras tituladas (licenciatura).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257424" y="1181100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INDICADORES DESTACABLES DE ENFERMERÍA</a:t>
            </a:r>
            <a:endParaRPr lang="es-MX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*Inició el Diplomado en 2018.</a:t>
            </a:r>
          </a:p>
        </p:txBody>
      </p:sp>
      <p:graphicFrame>
        <p:nvGraphicFramePr>
          <p:cNvPr id="1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31596"/>
              </p:ext>
            </p:extLst>
          </p:nvPr>
        </p:nvGraphicFramePr>
        <p:xfrm>
          <a:off x="1147384" y="2800165"/>
          <a:ext cx="7278775" cy="2781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1668"/>
                <a:gridCol w="886846"/>
                <a:gridCol w="900261"/>
              </a:tblGrid>
              <a:tr h="2335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MATRÍCULA</a:t>
                      </a:r>
                      <a:r>
                        <a:rPr lang="es-MX" sz="13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ESCUELA DE ENFERMERÍA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 - Jun 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Posgrado de Enfermería Cardiovascular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172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Posgrado de Enfermería Nefrológica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34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Enfermería y Obstetricia (escolarizado) y pasantes de licenciatura en Enfermería y Auxiliar.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Bachillerato tecnológico con carrera de Enfermera General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 técnico de Enfermería en Tecnología Extracorpórea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 en Administración de Organización en Salud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Diplomado de Cardiología Básica para Profesionales de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Enfermería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2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Diplomado de Hemodinámica Cardiovascular para profesionales de Enfermería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13*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2335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alumnas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(os)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7" name="Rectángulo redondeado 4"/>
          <p:cNvSpPr/>
          <p:nvPr/>
        </p:nvSpPr>
        <p:spPr>
          <a:xfrm>
            <a:off x="356616" y="1600199"/>
            <a:ext cx="8558784" cy="87532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*La Dirección de Enfermería coordina los cursos de BLS/ACLS que cuentan con aval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s-MX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American </a:t>
            </a:r>
            <a:r>
              <a:rPr lang="es-MX" sz="16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es-MX" sz="16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Centro de Entrenamiento en Reanimación 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Cardiopulmonar</a:t>
            </a:r>
            <a:endParaRPr lang="es-MX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solidFill>
            <a:schemeClr val="accent5"/>
          </a:solidFill>
        </p:grpSpPr>
        <p:sp>
          <p:nvSpPr>
            <p:cNvPr id="19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2.4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20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ENFERMERÍA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sp>
        <p:nvSpPr>
          <p:cNvPr id="2" name="1 Elipse"/>
          <p:cNvSpPr/>
          <p:nvPr/>
        </p:nvSpPr>
        <p:spPr>
          <a:xfrm>
            <a:off x="6662844" y="5114915"/>
            <a:ext cx="1670223" cy="26670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 Elipse"/>
          <p:cNvSpPr/>
          <p:nvPr/>
        </p:nvSpPr>
        <p:spPr>
          <a:xfrm>
            <a:off x="2002536" y="3174730"/>
            <a:ext cx="777134" cy="760644"/>
          </a:xfrm>
          <a:prstGeom prst="ellipse">
            <a:avLst/>
          </a:prstGeom>
          <a:solidFill>
            <a:srgbClr val="007FDE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2.5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9" name="6 Rectángulo redondeado"/>
          <p:cNvSpPr/>
          <p:nvPr/>
        </p:nvSpPr>
        <p:spPr>
          <a:xfrm>
            <a:off x="2944717" y="3265060"/>
            <a:ext cx="4465176" cy="591048"/>
          </a:xfrm>
          <a:prstGeom prst="roundRect">
            <a:avLst>
              <a:gd name="adj" fmla="val 26199"/>
            </a:avLst>
          </a:prstGeom>
          <a:solidFill>
            <a:srgbClr val="007FDE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ADMINISTRACIÓN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proyecta un cierre presupuestal sano de acuerdo al presupuesto programado anual. </a:t>
            </a:r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solidFill>
            <a:schemeClr val="accent5"/>
          </a:solidFill>
        </p:grpSpPr>
        <p:sp>
          <p:nvSpPr>
            <p:cNvPr id="16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2.5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17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ADMINISTRACIÓN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sp>
        <p:nvSpPr>
          <p:cNvPr id="20" name="7 CuadroTexto"/>
          <p:cNvSpPr txBox="1"/>
          <p:nvPr/>
        </p:nvSpPr>
        <p:spPr>
          <a:xfrm>
            <a:off x="3930898" y="943152"/>
            <a:ext cx="4874774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DEL EJERCICIO PRESUPUESTAL Enero - Junio 2018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(miles de pesos)</a:t>
            </a:r>
          </a:p>
        </p:txBody>
      </p:sp>
      <p:graphicFrame>
        <p:nvGraphicFramePr>
          <p:cNvPr id="21" name="3 Diagrama"/>
          <p:cNvGraphicFramePr/>
          <p:nvPr>
            <p:extLst>
              <p:ext uri="{D42A27DB-BD31-4B8C-83A1-F6EECF244321}">
                <p14:modId xmlns:p14="http://schemas.microsoft.com/office/powerpoint/2010/main" val="1150735498"/>
              </p:ext>
            </p:extLst>
          </p:nvPr>
        </p:nvGraphicFramePr>
        <p:xfrm>
          <a:off x="942411" y="1670186"/>
          <a:ext cx="7277465" cy="416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4012849" y="1173895"/>
            <a:ext cx="3567271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ADQUISICIÓN Y ABASTO DE MEDICAMENTOS</a:t>
            </a:r>
          </a:p>
        </p:txBody>
      </p:sp>
      <p:graphicFrame>
        <p:nvGraphicFramePr>
          <p:cNvPr id="1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01440"/>
              </p:ext>
            </p:extLst>
          </p:nvPr>
        </p:nvGraphicFramePr>
        <p:xfrm>
          <a:off x="1417111" y="2383928"/>
          <a:ext cx="6500857" cy="1064708"/>
        </p:xfrm>
        <a:graphic>
          <a:graphicData uri="http://schemas.openxmlformats.org/drawingml/2006/table">
            <a:tbl>
              <a:tblPr/>
              <a:tblGrid>
                <a:gridCol w="1357322"/>
                <a:gridCol w="1643074"/>
                <a:gridCol w="1714512"/>
                <a:gridCol w="1785949"/>
              </a:tblGrid>
              <a:tr h="50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Periodo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de recetas solicitadas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de recetas surtidas al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Porcentaje de recetas surtidas al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2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 – Jun 2017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142,329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132,625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93.2%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1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 – Jun 2018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138,445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133,287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96.3%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48670"/>
              </p:ext>
            </p:extLst>
          </p:nvPr>
        </p:nvGraphicFramePr>
        <p:xfrm>
          <a:off x="1417112" y="3952494"/>
          <a:ext cx="6500857" cy="1285884"/>
        </p:xfrm>
        <a:graphic>
          <a:graphicData uri="http://schemas.openxmlformats.org/drawingml/2006/table">
            <a:tbl>
              <a:tblPr/>
              <a:tblGrid>
                <a:gridCol w="1262756"/>
                <a:gridCol w="1451887"/>
                <a:gridCol w="1285884"/>
                <a:gridCol w="1428760"/>
                <a:gridCol w="1071570"/>
              </a:tblGrid>
              <a:tr h="692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Periodo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 de partidas de Medicamentos </a:t>
                      </a:r>
                      <a:r>
                        <a:rPr lang="pt-BR" sz="1200" b="1" i="0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Innovadores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No. de partidas de Medicamentos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Genéricos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 – Jun 2017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54.35%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126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45.65%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6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 – Jun 2018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38.1%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166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61.9%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3" name="22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*Indicador de recetas surtidas optimizado. Resultado </a:t>
            </a:r>
            <a:r>
              <a:rPr lang="es-MX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ejercicio de los recursos </a:t>
            </a:r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fiscales. 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solidFill>
            <a:schemeClr val="accent5"/>
          </a:solidFill>
        </p:grpSpPr>
        <p:sp>
          <p:nvSpPr>
            <p:cNvPr id="21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2.5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24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ADMINISTRACIÓN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sp>
        <p:nvSpPr>
          <p:cNvPr id="2" name="1 Flecha derecha"/>
          <p:cNvSpPr/>
          <p:nvPr/>
        </p:nvSpPr>
        <p:spPr>
          <a:xfrm rot="16200000">
            <a:off x="7887361" y="3209325"/>
            <a:ext cx="284945" cy="152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derecha"/>
          <p:cNvSpPr/>
          <p:nvPr/>
        </p:nvSpPr>
        <p:spPr>
          <a:xfrm rot="16200000">
            <a:off x="7887362" y="4990500"/>
            <a:ext cx="284945" cy="1524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*Ahorro en todos los rubros</a:t>
            </a:r>
            <a:endParaRPr lang="es-MX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7 CuadroTexto"/>
          <p:cNvSpPr txBox="1"/>
          <p:nvPr/>
        </p:nvSpPr>
        <p:spPr>
          <a:xfrm>
            <a:off x="3970120" y="1173895"/>
            <a:ext cx="3221764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 DE AHORRO INSTITUCIONAL</a:t>
            </a:r>
          </a:p>
        </p:txBody>
      </p:sp>
      <p:graphicFrame>
        <p:nvGraphicFramePr>
          <p:cNvPr id="2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71544"/>
              </p:ext>
            </p:extLst>
          </p:nvPr>
        </p:nvGraphicFramePr>
        <p:xfrm>
          <a:off x="794929" y="2413275"/>
          <a:ext cx="7572429" cy="2418599"/>
        </p:xfrm>
        <a:graphic>
          <a:graphicData uri="http://schemas.openxmlformats.org/drawingml/2006/table">
            <a:tbl>
              <a:tblPr/>
              <a:tblGrid>
                <a:gridCol w="2184354"/>
                <a:gridCol w="1082186"/>
                <a:gridCol w="1262071"/>
                <a:gridCol w="1162470"/>
                <a:gridCol w="940674"/>
                <a:gridCol w="940674"/>
              </a:tblGrid>
              <a:tr h="451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CONCEPTO Y UNIDAD DE MEDIDA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 - JUN 2017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ENERO - JUNIO 2018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2017 - 2018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REALIZADO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PROGRAMADO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REALIZADO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VAR. %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VAR. %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90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ENERGÍA ELÉCTRICA 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(Kw/hr)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3,557,910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3,698,950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3,466,517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-6.28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-2.57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FOTOCOPIADO </a:t>
                      </a:r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Copia)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900,538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902,010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865,860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-4.01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-3.85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TELÉFONO 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(Llamada)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110,973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193,105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103,889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-46.20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-6.38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AGUA POTABLE </a:t>
                      </a:r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M3)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172,810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138,942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140,920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-18.45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GASOLINA (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Litros)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6,137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6,356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6,349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-0.11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3.45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GAS (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Miles de litros)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459,118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489,802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441,257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-9.91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-3.89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83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DIESEL (Litros)</a:t>
                      </a:r>
                    </a:p>
                  </a:txBody>
                  <a:tcPr marL="9485" marR="9485" marT="948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N/A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N/A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18" name="15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solidFill>
            <a:schemeClr val="accent5"/>
          </a:solidFill>
        </p:grpSpPr>
        <p:sp>
          <p:nvSpPr>
            <p:cNvPr id="19" name="16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2.5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22" name="17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ADMINISTRACIÓN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641253" y="5097407"/>
            <a:ext cx="4467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MUCHAS GRACIAS</a:t>
            </a:r>
            <a:endParaRPr lang="es-MX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463" r="4832" b="35268"/>
          <a:stretch/>
        </p:blipFill>
        <p:spPr bwMode="auto">
          <a:xfrm>
            <a:off x="2242717" y="1592457"/>
            <a:ext cx="5040560" cy="258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8"/>
            <a:tile tx="0" ty="0" sx="100000" sy="100000" flip="none" algn="tl"/>
          </a:blipFill>
        </p:grpSpPr>
        <p:sp>
          <p:nvSpPr>
            <p:cNvPr id="16" name="15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1</a:t>
              </a:r>
              <a:r>
                <a:rPr lang="es-MX" sz="9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.1</a:t>
              </a:r>
              <a:endParaRPr lang="es-MX" sz="9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593426119"/>
              </p:ext>
            </p:extLst>
          </p:nvPr>
        </p:nvGraphicFramePr>
        <p:xfrm>
          <a:off x="1418254" y="1885949"/>
          <a:ext cx="6400800" cy="370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18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*Incremento de investigadores en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niveles 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II y III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388850" y="1086425"/>
            <a:ext cx="327731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SISTEMA NACIONAL DE INVESTIGADORES</a:t>
            </a:r>
          </a:p>
        </p:txBody>
      </p:sp>
      <p:sp>
        <p:nvSpPr>
          <p:cNvPr id="21" name="20 Flecha arriba"/>
          <p:cNvSpPr/>
          <p:nvPr/>
        </p:nvSpPr>
        <p:spPr>
          <a:xfrm>
            <a:off x="7395996" y="2196806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2" name="21 Flecha arriba"/>
          <p:cNvSpPr/>
          <p:nvPr/>
        </p:nvSpPr>
        <p:spPr>
          <a:xfrm>
            <a:off x="6245005" y="4628771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23" name="22 Flecha arriba"/>
          <p:cNvSpPr/>
          <p:nvPr/>
        </p:nvSpPr>
        <p:spPr>
          <a:xfrm>
            <a:off x="5101393" y="4219212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902322307"/>
              </p:ext>
            </p:extLst>
          </p:nvPr>
        </p:nvGraphicFramePr>
        <p:xfrm>
          <a:off x="1119673" y="1837853"/>
          <a:ext cx="7175241" cy="350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*Aumento en general en la categoría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de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los investigadores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inscritos en el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SII.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La plaza de investigador emérito está ocupada por el Director de Investigación.</a:t>
            </a:r>
          </a:p>
        </p:txBody>
      </p:sp>
      <p:sp>
        <p:nvSpPr>
          <p:cNvPr id="15" name="14 Flecha arriba"/>
          <p:cNvSpPr/>
          <p:nvPr/>
        </p:nvSpPr>
        <p:spPr>
          <a:xfrm>
            <a:off x="7938889" y="2282978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rriba"/>
          <p:cNvSpPr/>
          <p:nvPr/>
        </p:nvSpPr>
        <p:spPr>
          <a:xfrm>
            <a:off x="5482135" y="4553232"/>
            <a:ext cx="167640" cy="198120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rriba"/>
          <p:cNvSpPr/>
          <p:nvPr/>
        </p:nvSpPr>
        <p:spPr>
          <a:xfrm>
            <a:off x="3867818" y="4006272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rriba"/>
          <p:cNvSpPr/>
          <p:nvPr/>
        </p:nvSpPr>
        <p:spPr>
          <a:xfrm>
            <a:off x="3032244" y="4185608"/>
            <a:ext cx="164592" cy="420624"/>
          </a:xfrm>
          <a:prstGeom prst="upArrow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5408643" y="1074719"/>
            <a:ext cx="3277312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SISTEMA INTERINSTITUCIONAL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4" name="23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6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*Se mantiene la productividad de 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proyectos.</a:t>
            </a:r>
            <a:endParaRPr lang="es-MX" sz="1600" b="1" dirty="0">
              <a:solidFill>
                <a:schemeClr val="bg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686221948"/>
              </p:ext>
            </p:extLst>
          </p:nvPr>
        </p:nvGraphicFramePr>
        <p:xfrm>
          <a:off x="811764" y="1912776"/>
          <a:ext cx="7613779" cy="338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068149" y="1066173"/>
            <a:ext cx="248059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PROYECTOS DE INVESTIGACIÓN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16" name="15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1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9143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Mayor productividad proporcional en los investigadores. 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</a:t>
            </a:r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Cambios relacionados a la participación en congresos.</a:t>
            </a:r>
          </a:p>
        </p:txBody>
      </p:sp>
      <p:graphicFrame>
        <p:nvGraphicFramePr>
          <p:cNvPr id="14" name="Gráfico 8"/>
          <p:cNvGraphicFramePr/>
          <p:nvPr>
            <p:extLst>
              <p:ext uri="{D42A27DB-BD31-4B8C-83A1-F6EECF244321}">
                <p14:modId xmlns:p14="http://schemas.microsoft.com/office/powerpoint/2010/main" val="3313980321"/>
              </p:ext>
            </p:extLst>
          </p:nvPr>
        </p:nvGraphicFramePr>
        <p:xfrm>
          <a:off x="145827" y="1613756"/>
          <a:ext cx="4690783" cy="399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65282"/>
              </p:ext>
            </p:extLst>
          </p:nvPr>
        </p:nvGraphicFramePr>
        <p:xfrm>
          <a:off x="4355755" y="2503222"/>
          <a:ext cx="4358355" cy="1678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595"/>
                <a:gridCol w="1066495"/>
                <a:gridCol w="489113"/>
                <a:gridCol w="1093920"/>
                <a:gridCol w="478232"/>
              </a:tblGrid>
              <a:tr h="2368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2017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ENERO- JUNIO 2018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68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ARTÍCULOS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DE ARTÍCULOS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Investigadores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Mandos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medios*</a:t>
                      </a:r>
                      <a:endParaRPr lang="es-MX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Médicos*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CuadroTexto 11"/>
          <p:cNvSpPr txBox="1"/>
          <p:nvPr/>
        </p:nvSpPr>
        <p:spPr>
          <a:xfrm>
            <a:off x="672810" y="4565651"/>
            <a:ext cx="63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61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26311" y="1028980"/>
            <a:ext cx="180158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PUBLICACIÓN DE ARTÍCULOS</a:t>
            </a:r>
          </a:p>
        </p:txBody>
      </p:sp>
      <p:sp>
        <p:nvSpPr>
          <p:cNvPr id="2" name="1 Elipse"/>
          <p:cNvSpPr/>
          <p:nvPr/>
        </p:nvSpPr>
        <p:spPr>
          <a:xfrm>
            <a:off x="5612208" y="3177074"/>
            <a:ext cx="3179313" cy="3312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1" name="20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2" name="21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6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3675"/>
            <a:ext cx="9144000" cy="2736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7" y="69238"/>
            <a:ext cx="3332995" cy="7223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56" y="69238"/>
            <a:ext cx="1216154" cy="7498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9" y="6565390"/>
            <a:ext cx="1161290" cy="29260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901427"/>
            <a:ext cx="3797643" cy="0"/>
          </a:xfrm>
          <a:prstGeom prst="line">
            <a:avLst/>
          </a:prstGeom>
          <a:ln w="101600">
            <a:solidFill>
              <a:srgbClr val="00863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346356" y="901427"/>
            <a:ext cx="3797643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268134" y="180501"/>
            <a:ext cx="438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INSTITUTO NACIONAL DE CARDIOLOGÍA IGNACIO CHÁVEZ</a:t>
            </a:r>
            <a:endParaRPr lang="es-MX" sz="1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áfico 5"/>
          <p:cNvGraphicFramePr/>
          <p:nvPr>
            <p:extLst>
              <p:ext uri="{D42A27DB-BD31-4B8C-83A1-F6EECF244321}">
                <p14:modId xmlns:p14="http://schemas.microsoft.com/office/powerpoint/2010/main" val="942622163"/>
              </p:ext>
            </p:extLst>
          </p:nvPr>
        </p:nvGraphicFramePr>
        <p:xfrm>
          <a:off x="1524090" y="16202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6 Rectángulo"/>
          <p:cNvSpPr/>
          <p:nvPr/>
        </p:nvSpPr>
        <p:spPr>
          <a:xfrm>
            <a:off x="356616" y="5870448"/>
            <a:ext cx="8449056" cy="530352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*Disminución </a:t>
            </a:r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de participación por selección mas rigurosa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ante medidas de austeridad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832076" y="1066173"/>
            <a:ext cx="1973596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DIFUSIÓN ACADÉMICA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73152" y="948076"/>
            <a:ext cx="2578608" cy="478388"/>
            <a:chOff x="1932652" y="1981348"/>
            <a:chExt cx="5864901" cy="1062170"/>
          </a:xfrm>
          <a:blipFill>
            <a:blip r:embed="rId9"/>
            <a:tile tx="0" ty="0" sx="100000" sy="100000" flip="none" algn="tl"/>
          </a:blipFill>
        </p:grpSpPr>
        <p:sp>
          <p:nvSpPr>
            <p:cNvPr id="20" name="19 Elipse"/>
            <p:cNvSpPr/>
            <p:nvPr/>
          </p:nvSpPr>
          <p:spPr>
            <a:xfrm>
              <a:off x="1932652" y="1981348"/>
              <a:ext cx="1123066" cy="1062170"/>
            </a:xfrm>
            <a:prstGeom prst="ellipse">
              <a:avLst/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2.1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3145199" y="2179364"/>
              <a:ext cx="4652354" cy="713389"/>
            </a:xfrm>
            <a:prstGeom prst="roundRect">
              <a:avLst>
                <a:gd name="adj" fmla="val 26199"/>
              </a:avLst>
            </a:prstGeom>
            <a:solidFill>
              <a:srgbClr val="007FD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INVESTIGACIÓN</a:t>
              </a:r>
              <a:endParaRPr lang="es-MX" sz="1000" b="1" dirty="0">
                <a:solidFill>
                  <a:schemeClr val="bg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1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9820</TotalTime>
  <Words>3045</Words>
  <Application>Microsoft Office PowerPoint</Application>
  <PresentationFormat>Presentación en pantalla (4:3)</PresentationFormat>
  <Paragraphs>1114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pc2009</dc:creator>
  <cp:lastModifiedBy>Planeacion</cp:lastModifiedBy>
  <cp:revision>1060</cp:revision>
  <cp:lastPrinted>2018-10-12T22:58:57Z</cp:lastPrinted>
  <dcterms:created xsi:type="dcterms:W3CDTF">2018-08-13T15:13:46Z</dcterms:created>
  <dcterms:modified xsi:type="dcterms:W3CDTF">2018-10-16T20:21:05Z</dcterms:modified>
</cp:coreProperties>
</file>